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sldIdLst>
    <p:sldId id="268" r:id="rId5"/>
    <p:sldId id="1841" r:id="rId6"/>
    <p:sldId id="274" r:id="rId7"/>
    <p:sldId id="1869" r:id="rId8"/>
    <p:sldId id="1844" r:id="rId9"/>
    <p:sldId id="1845" r:id="rId10"/>
    <p:sldId id="1846" r:id="rId11"/>
    <p:sldId id="1847" r:id="rId12"/>
    <p:sldId id="1848" r:id="rId13"/>
    <p:sldId id="1850" r:id="rId14"/>
    <p:sldId id="1851" r:id="rId15"/>
    <p:sldId id="1852" r:id="rId16"/>
    <p:sldId id="1856" r:id="rId17"/>
    <p:sldId id="1857" r:id="rId18"/>
    <p:sldId id="1858" r:id="rId19"/>
    <p:sldId id="1860" r:id="rId20"/>
    <p:sldId id="1855" r:id="rId21"/>
    <p:sldId id="1861" r:id="rId22"/>
    <p:sldId id="1862" r:id="rId23"/>
    <p:sldId id="1870" r:id="rId24"/>
    <p:sldId id="1865" r:id="rId25"/>
    <p:sldId id="1866" r:id="rId26"/>
    <p:sldId id="1867" r:id="rId27"/>
    <p:sldId id="1871" r:id="rId28"/>
    <p:sldId id="289" r:id="rId29"/>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BF"/>
    <a:srgbClr val="FFFFFF"/>
    <a:srgbClr val="002157"/>
    <a:srgbClr val="00C3F0"/>
    <a:srgbClr val="005B8C"/>
    <a:srgbClr val="2C8536"/>
    <a:srgbClr val="EBEBEB"/>
    <a:srgbClr val="EBCB9F"/>
    <a:srgbClr val="6D5339"/>
    <a:srgbClr val="0090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46" autoAdjust="0"/>
  </p:normalViewPr>
  <p:slideViewPr>
    <p:cSldViewPr snapToGrid="0">
      <p:cViewPr varScale="1">
        <p:scale>
          <a:sx n="76" d="100"/>
          <a:sy n="76" d="100"/>
        </p:scale>
        <p:origin x="183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olmon Shar" userId="e024e9e2-56f3-461a-a909-478a845ef795" providerId="ADAL" clId="{096F6374-8538-45A6-9A74-12467BD527C3}"/>
    <pc:docChg chg="custSel modSld">
      <pc:chgData name="Tsolmon Shar" userId="e024e9e2-56f3-461a-a909-478a845ef795" providerId="ADAL" clId="{096F6374-8538-45A6-9A74-12467BD527C3}" dt="2025-06-23T10:06:18.483" v="433" actId="6549"/>
      <pc:docMkLst>
        <pc:docMk/>
      </pc:docMkLst>
      <pc:sldChg chg="modSp mod">
        <pc:chgData name="Tsolmon Shar" userId="e024e9e2-56f3-461a-a909-478a845ef795" providerId="ADAL" clId="{096F6374-8538-45A6-9A74-12467BD527C3}" dt="2025-06-23T10:02:34.944" v="111" actId="6549"/>
        <pc:sldMkLst>
          <pc:docMk/>
          <pc:sldMk cId="1687257447" sldId="1855"/>
        </pc:sldMkLst>
        <pc:spChg chg="mod">
          <ac:chgData name="Tsolmon Shar" userId="e024e9e2-56f3-461a-a909-478a845ef795" providerId="ADAL" clId="{096F6374-8538-45A6-9A74-12467BD527C3}" dt="2025-06-23T10:02:34.944" v="111" actId="6549"/>
          <ac:spMkLst>
            <pc:docMk/>
            <pc:sldMk cId="1687257447" sldId="1855"/>
            <ac:spMk id="2" creationId="{DD1BBC54-6DAD-7DC5-5AF7-323543F232B9}"/>
          </ac:spMkLst>
        </pc:spChg>
      </pc:sldChg>
      <pc:sldChg chg="modSp mod">
        <pc:chgData name="Tsolmon Shar" userId="e024e9e2-56f3-461a-a909-478a845ef795" providerId="ADAL" clId="{096F6374-8538-45A6-9A74-12467BD527C3}" dt="2025-06-23T10:00:54.027" v="41" actId="14100"/>
        <pc:sldMkLst>
          <pc:docMk/>
          <pc:sldMk cId="2569227204" sldId="1857"/>
        </pc:sldMkLst>
        <pc:spChg chg="mod">
          <ac:chgData name="Tsolmon Shar" userId="e024e9e2-56f3-461a-a909-478a845ef795" providerId="ADAL" clId="{096F6374-8538-45A6-9A74-12467BD527C3}" dt="2025-06-23T10:00:54.027" v="41" actId="14100"/>
          <ac:spMkLst>
            <pc:docMk/>
            <pc:sldMk cId="2569227204" sldId="1857"/>
            <ac:spMk id="2" creationId="{AD90A5F6-31D9-0F46-D594-CBC6C5E4800C}"/>
          </ac:spMkLst>
        </pc:spChg>
      </pc:sldChg>
      <pc:sldChg chg="modSp mod">
        <pc:chgData name="Tsolmon Shar" userId="e024e9e2-56f3-461a-a909-478a845ef795" providerId="ADAL" clId="{096F6374-8538-45A6-9A74-12467BD527C3}" dt="2025-06-23T10:01:55.444" v="78" actId="20577"/>
        <pc:sldMkLst>
          <pc:docMk/>
          <pc:sldMk cId="2765852179" sldId="1858"/>
        </pc:sldMkLst>
        <pc:spChg chg="mod">
          <ac:chgData name="Tsolmon Shar" userId="e024e9e2-56f3-461a-a909-478a845ef795" providerId="ADAL" clId="{096F6374-8538-45A6-9A74-12467BD527C3}" dt="2025-06-23T10:01:20.077" v="65" actId="14100"/>
          <ac:spMkLst>
            <pc:docMk/>
            <pc:sldMk cId="2765852179" sldId="1858"/>
            <ac:spMk id="2" creationId="{AD90A5F6-31D9-0F46-D594-CBC6C5E4800C}"/>
          </ac:spMkLst>
        </pc:spChg>
        <pc:spChg chg="mod">
          <ac:chgData name="Tsolmon Shar" userId="e024e9e2-56f3-461a-a909-478a845ef795" providerId="ADAL" clId="{096F6374-8538-45A6-9A74-12467BD527C3}" dt="2025-06-23T10:01:55.444" v="78" actId="20577"/>
          <ac:spMkLst>
            <pc:docMk/>
            <pc:sldMk cId="2765852179" sldId="1858"/>
            <ac:spMk id="3" creationId="{B3B2D6CA-2514-5762-F857-050E339D10A2}"/>
          </ac:spMkLst>
        </pc:spChg>
      </pc:sldChg>
      <pc:sldChg chg="modSp mod">
        <pc:chgData name="Tsolmon Shar" userId="e024e9e2-56f3-461a-a909-478a845ef795" providerId="ADAL" clId="{096F6374-8538-45A6-9A74-12467BD527C3}" dt="2025-06-23T10:02:16.069" v="92" actId="6549"/>
        <pc:sldMkLst>
          <pc:docMk/>
          <pc:sldMk cId="2778139369" sldId="1860"/>
        </pc:sldMkLst>
        <pc:spChg chg="mod">
          <ac:chgData name="Tsolmon Shar" userId="e024e9e2-56f3-461a-a909-478a845ef795" providerId="ADAL" clId="{096F6374-8538-45A6-9A74-12467BD527C3}" dt="2025-06-23T10:02:16.069" v="92" actId="6549"/>
          <ac:spMkLst>
            <pc:docMk/>
            <pc:sldMk cId="2778139369" sldId="1860"/>
            <ac:spMk id="3" creationId="{B3B2D6CA-2514-5762-F857-050E339D10A2}"/>
          </ac:spMkLst>
        </pc:spChg>
      </pc:sldChg>
      <pc:sldChg chg="modSp mod">
        <pc:chgData name="Tsolmon Shar" userId="e024e9e2-56f3-461a-a909-478a845ef795" providerId="ADAL" clId="{096F6374-8538-45A6-9A74-12467BD527C3}" dt="2025-06-23T10:06:18.483" v="433" actId="6549"/>
        <pc:sldMkLst>
          <pc:docMk/>
          <pc:sldMk cId="654399476" sldId="1866"/>
        </pc:sldMkLst>
        <pc:spChg chg="mod">
          <ac:chgData name="Tsolmon Shar" userId="e024e9e2-56f3-461a-a909-478a845ef795" providerId="ADAL" clId="{096F6374-8538-45A6-9A74-12467BD527C3}" dt="2025-06-23T10:06:18.483" v="433" actId="6549"/>
          <ac:spMkLst>
            <pc:docMk/>
            <pc:sldMk cId="654399476" sldId="1866"/>
            <ac:spMk id="3" creationId="{B3B2D6CA-2514-5762-F857-050E339D10A2}"/>
          </ac:spMkLst>
        </pc:spChg>
      </pc:sldChg>
      <pc:sldChg chg="modSp mod">
        <pc:chgData name="Tsolmon Shar" userId="e024e9e2-56f3-461a-a909-478a845ef795" providerId="ADAL" clId="{096F6374-8538-45A6-9A74-12467BD527C3}" dt="2025-06-23T10:03:27.865" v="138" actId="6549"/>
        <pc:sldMkLst>
          <pc:docMk/>
          <pc:sldMk cId="3478363616" sldId="1870"/>
        </pc:sldMkLst>
        <pc:spChg chg="mod">
          <ac:chgData name="Tsolmon Shar" userId="e024e9e2-56f3-461a-a909-478a845ef795" providerId="ADAL" clId="{096F6374-8538-45A6-9A74-12467BD527C3}" dt="2025-06-23T10:03:27.865" v="138" actId="6549"/>
          <ac:spMkLst>
            <pc:docMk/>
            <pc:sldMk cId="3478363616" sldId="1870"/>
            <ac:spMk id="3" creationId="{B3B2D6CA-2514-5762-F857-050E339D10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Bef>
                <a:spcPts val="1200"/>
              </a:spcBef>
              <a:spcAft>
                <a:spcPts val="6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ОҮИТБС-ын стандарт нь ил тод байдлыг нэмэгдүүлэх, хариуцлагыг бэхжүүлэх, байгалийн нөөцийн менежментийн талаарх олон нийтийн хэлэлцүүлгийг хөнгөвчлөх замаар сайн засаглалыг дэмжих зорилготой юм.</a:t>
            </a:r>
          </a:p>
          <a:p>
            <a:pPr marL="285750" indent="-285750">
              <a:lnSpc>
                <a:spcPct val="115000"/>
              </a:lnSpc>
              <a:spcBef>
                <a:spcPts val="1200"/>
              </a:spcBef>
              <a:spcAft>
                <a:spcPts val="6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Арван жилийн өмнө анх нэвтрүүлж эхэлснээс хойш ОҮИТБС-ын стандарт нь засгийн газар, компаниуд юуг хэзээ ил болгох ёстойг зохицуулдаг нийтлэг дүрмийг бий болгосон.</a:t>
            </a:r>
          </a:p>
          <a:p>
            <a:pPr marL="285750" indent="-285750">
              <a:lnSpc>
                <a:spcPct val="115000"/>
              </a:lnSpc>
              <a:spcBef>
                <a:spcPts val="1200"/>
              </a:spcBef>
              <a:spcAft>
                <a:spcPts val="6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Дараа нь ОҮИТБС-ын стандарт нь оролцогч талуудын хэрэгцээ, өөрчлөгдөж буй дэлхийн нөхцөл байдалд нийцүүлэн боловсронгуй болсон.</a:t>
            </a:r>
            <a:endParaRPr lang="en-US" sz="1800" dirty="0">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lnSpc>
                <a:spcPct val="115000"/>
              </a:lnSpc>
              <a:spcBef>
                <a:spcPts val="1200"/>
              </a:spcBef>
              <a:spcAft>
                <a:spcPts val="6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ОҮИТБС-ын стандартыг боловсронгуй болгох үйл явц нь ОҮИТБС-ын олон талт зөвлөлөөс сонгогдсон тойргуудад өргөн хүрээтэй зөвлөлдөж, хэлэлцсэний үр дүн юм. Энэхүү үйл явц нь ОҮИТБС-ын стратегийн тэргүүлэх чиглэлийг тусгаж, байгууллагын эрхэм зорилгод үнэнч байх замаар ОҮИТБС-ын стандарт нь хамааралтай, хариу үйлдэл үзүүлэхийг баталгаажуулахыг хичээсэн. Зөвлөлдөх уулзалтууд нь мөн ОҮИТБС-ыг хэрэгжүүлэгч 60 орчим улсын дунд ОҮИТБС-ын хэрэгжилтийн уялдаа холбоо, зардлын үр ашиг, өмчлөлийг сайжруулах талаар оролцогч талуудын саналыг авах зорилготой байв.</a:t>
            </a: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a:t>
            </a:fld>
            <a:endParaRPr lang="nb-NO"/>
          </a:p>
        </p:txBody>
      </p:sp>
    </p:spTree>
    <p:extLst>
      <p:ext uri="{BB962C8B-B14F-4D97-AF65-F5344CB8AC3E}">
        <p14:creationId xmlns:p14="http://schemas.microsoft.com/office/powerpoint/2010/main" val="42097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Эрчим хүчний шилжилт нь засгийн газрын хатуу түлш, ашигт малтмал, ялангуяа сэргээгдэх эрчим хүчний технологид шаардлагатай орлогод нөлөөлнө.</a:t>
            </a:r>
          </a:p>
          <a:p>
            <a:pPr marL="285750" marR="0" lvl="0" indent="-285750" algn="l" defTabSz="914400" rtl="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mn-MN" sz="1800" dirty="0"/>
              <a:t>Засгийн газрууд </a:t>
            </a:r>
            <a:r>
              <a:rPr lang="mn-MN" sz="1800" b="0" dirty="0">
                <a:solidFill>
                  <a:srgbClr val="0090BF"/>
                </a:solidFill>
              </a:rPr>
              <a:t>орлогын таамаглал, хувилбарууд </a:t>
            </a:r>
            <a:r>
              <a:rPr lang="mn-MN" sz="1800" dirty="0"/>
              <a:t>болон үндсэн таамаглалуудаа ил болгох төлөвтэй байна.</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Компаниуд олон талт оролцогчдын бүлгийн хүсэлтийн дагуу ирээдүйн үйлдвэрлэлийн төлөвлөгөөний талаарх мэдээллийг ил тод болгох төлөвтэй байна.</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Ийнхүү нээлттэй болгосноор эрчим хүчний шилжилтийг зохицуулахад улс орон нь хэр бэлтгэлтэй байгааг ойлгоход нь иргэдэд тусалж, төсвийн орлогын тогтвортой байдлын талаар олон нийтийн хэлэлцүүлэг өрнүүлэх боломжийг олгодог.</a:t>
            </a: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11</a:t>
            </a:fld>
            <a:endParaRPr lang="nb-NO"/>
          </a:p>
        </p:txBody>
      </p:sp>
    </p:spTree>
    <p:extLst>
      <p:ext uri="{BB962C8B-B14F-4D97-AF65-F5344CB8AC3E}">
        <p14:creationId xmlns:p14="http://schemas.microsoft.com/office/powerpoint/2010/main" val="423808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Байгалийн баялгийн салбарт эмэгтэйчүүдийг тэгш оролцох, үр шимийг нь хүртэхэд саад болж буй бүтцийн саад бэрхшээлүүд байдаг.</a:t>
            </a:r>
          </a:p>
          <a:p>
            <a:pPr marL="285750" indent="-285750">
              <a:spcBef>
                <a:spcPts val="1200"/>
              </a:spcBef>
              <a:spcAft>
                <a:spcPts val="1200"/>
              </a:spcAft>
              <a:buFont typeface="Arial" panose="020B0604020202020204" pitchFamily="34" charset="0"/>
              <a:buChar char="•"/>
            </a:pPr>
            <a:r>
              <a:rPr lang="en-GB" sz="1800" dirty="0">
                <a:effectLst/>
                <a:latin typeface="Franklin Gothic Book" panose="020B0503020102020204" pitchFamily="34" charset="0"/>
                <a:ea typeface="Cambria" panose="02040503050406030204" pitchFamily="18" charset="0"/>
                <a:cs typeface="Arial" panose="020B0604020202020204" pitchFamily="34" charset="0"/>
              </a:rPr>
              <a:t>There are often structural barriers that impede women from equally participating in and benefiting from the natural resource sector. </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Олборлох салбарын засаглалтай холбоотой жендэр, нийгэм, байгаль орчны асуудалд анхаарал хандуулж байгаагийн хариуд 2023 оны ОҮИТБС-ын стандартад олон талт бүлгүүдийн олон талын оролцоог дэмжих, жендэрийн мэдрэмжтэй мэдээллийг ил тод болгох заалтуудыг оруулсан болно.</a:t>
            </a:r>
          </a:p>
        </p:txBody>
      </p:sp>
      <p:sp>
        <p:nvSpPr>
          <p:cNvPr id="4" name="Slide Number Placeholder 3"/>
          <p:cNvSpPr>
            <a:spLocks noGrp="1"/>
          </p:cNvSpPr>
          <p:nvPr>
            <p:ph type="sldNum" sz="quarter" idx="5"/>
          </p:nvPr>
        </p:nvSpPr>
        <p:spPr/>
        <p:txBody>
          <a:bodyPr/>
          <a:lstStyle/>
          <a:p>
            <a:fld id="{AF0F0302-BE9E-8A47-8FBA-EF4A5D6A0C17}" type="slidenum">
              <a:rPr lang="nb-NO" smtClean="0"/>
              <a:t>12</a:t>
            </a:fld>
            <a:endParaRPr lang="nb-NO"/>
          </a:p>
        </p:txBody>
      </p:sp>
    </p:spTree>
    <p:extLst>
      <p:ext uri="{BB962C8B-B14F-4D97-AF65-F5344CB8AC3E}">
        <p14:creationId xmlns:p14="http://schemas.microsoft.com/office/powerpoint/2010/main" val="213142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Олон оронд олборлох компаниуд газрын тос, байгалийн хий, ашиглалтын лиценз олгохоос өмнө тухайн компани нөлөөлөлд өртсөн ард иргэдтэй зөвлөлдөхийг хуулиар зааж өгсөн байдаг.</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Зарим тохиолдолд төслийг урагшлуулахын тулд уугуул иргэдийн үнэ төлбөргүй, урьдчилан, мэдээлэлтэй зөвшөөрөл (</a:t>
            </a:r>
            <a:r>
              <a:rPr lang="en-US" sz="1800" dirty="0">
                <a:effectLst/>
                <a:latin typeface="Franklin Gothic Book" panose="020B0503020102020204" pitchFamily="34" charset="0"/>
                <a:ea typeface="Cambria" panose="02040503050406030204" pitchFamily="18" charset="0"/>
                <a:cs typeface="Arial" panose="020B0604020202020204" pitchFamily="34" charset="0"/>
              </a:rPr>
              <a:t>FPIC) </a:t>
            </a:r>
            <a:r>
              <a:rPr lang="mn-MN" sz="1800" dirty="0">
                <a:effectLst/>
                <a:latin typeface="Franklin Gothic Book" panose="020B0503020102020204" pitchFamily="34" charset="0"/>
                <a:ea typeface="Cambria" panose="02040503050406030204" pitchFamily="18" charset="0"/>
                <a:cs typeface="Arial" panose="020B0604020202020204" pitchFamily="34" charset="0"/>
              </a:rPr>
              <a:t>шаардлагатай байдаг.</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2023 оны ОҮИТБС-ын стандартын дагуу улс орнууд болон компаниудад тусгай зөвшөөрөл олгохоос өмнө зөвлөлдөх үйл явцыг тайлбарласан мэдээллийг ил тод болгохыг шаарддаг.</a:t>
            </a:r>
          </a:p>
        </p:txBody>
      </p:sp>
      <p:sp>
        <p:nvSpPr>
          <p:cNvPr id="4" name="Slide Number Placeholder 3"/>
          <p:cNvSpPr>
            <a:spLocks noGrp="1"/>
          </p:cNvSpPr>
          <p:nvPr>
            <p:ph type="sldNum" sz="quarter" idx="5"/>
          </p:nvPr>
        </p:nvSpPr>
        <p:spPr/>
        <p:txBody>
          <a:bodyPr/>
          <a:lstStyle/>
          <a:p>
            <a:fld id="{AF0F0302-BE9E-8A47-8FBA-EF4A5D6A0C17}" type="slidenum">
              <a:rPr lang="nb-NO" smtClean="0"/>
              <a:t>13</a:t>
            </a:fld>
            <a:endParaRPr lang="nb-NO"/>
          </a:p>
        </p:txBody>
      </p:sp>
    </p:spTree>
    <p:extLst>
      <p:ext uri="{BB962C8B-B14F-4D97-AF65-F5344CB8AC3E}">
        <p14:creationId xmlns:p14="http://schemas.microsoft.com/office/powerpoint/2010/main" val="1463011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Газрын тос, байгалийн хий, уул уурхайн салбарын ашиг тусыг эрэгтэй, эмэгтэй хүмүүсийн хооронд тэгш хуваарилдаггүй бөгөөд олборлолтын сөрөг нөлөөлөл нь олборлох үйл ажиллагааны ойролцоо амьдардаг эмэгтэйчүүдэд сөргөөр нөлөөлдөг.</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2023 оны ОҮИТБС-ын стандарт нь компаниудын нийгмийн зардал нь эмэгтэйчүүдэд хэрхэн ашигтай болохыг харуулсан шинэ шаардлагуудыг нэвтрүүлсэн.</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Улс орнууд орон нутгийн түвшинд орлогоо хэрхэн удирддаг, тэр дундаа эмэгтэйчүүд болон гадуурхагдсан бүлгүүдийг хэрхэн харгалзан үздэг талаар тайлагнахыг хөхүүлэн дэмждэг.</a:t>
            </a: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14</a:t>
            </a:fld>
            <a:endParaRPr lang="nb-NO"/>
          </a:p>
        </p:txBody>
      </p:sp>
    </p:spTree>
    <p:extLst>
      <p:ext uri="{BB962C8B-B14F-4D97-AF65-F5344CB8AC3E}">
        <p14:creationId xmlns:p14="http://schemas.microsoft.com/office/powerpoint/2010/main" val="249910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Газрын тос, байгалийн хий, уул уурхайн салбарт хөдөлмөр эрхлэлтийн талаар илүү дэлгэрэнгүй мэдээлэл өгөх нь улс орон, компаниудад жендэрийн тэгш байдал, орон нутгийн хүн амд зориулсан боломжийг дэмжих бодлого боловсруулахад тусална.</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2023 оны ОҮИТБС-ын стандартаар нь янз бүрийн түвшинд ажиллаж буй эмэгтэйчүүдийн тоо, түүнчлэн дотоод, гадаадын иргэдийн хооронд хөдөлмөр эрхлэлтийн хуваарилалт хэрхэн хийгдсэн талаарх мэдээллийг ил тод болгох шинэ шаардлагыг нэвтрүүлсэн.</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Компаниудын эрэгтэй, эмэгтэй ажилчдын дундаж орлогын зөрүүг ил тод болгохыг сайшаан дэмжиж байна.</a:t>
            </a: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nb-NO"/>
          </a:p>
        </p:txBody>
      </p:sp>
    </p:spTree>
    <p:extLst>
      <p:ext uri="{BB962C8B-B14F-4D97-AF65-F5344CB8AC3E}">
        <p14:creationId xmlns:p14="http://schemas.microsoft.com/office/powerpoint/2010/main" val="1689155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Газрын тос, байгалийн хий, уул уурхайн төслүүдийн байгаль орчин, нийгэм, жендэрийн нөлөөллийн үнэлгээ нь ихэвчлэн олон нийтийн баримт бичиг байдаг ч, ялангуяа олборлох үйл ажиллагаанд өртсөн ард иргэдийн хувьд тэдгээрт хандахад хүндрэлтэй байдаг.</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Эдгээр байгаль орчин, нийгэм, жендэрийн нөлөөллийн үнэлгээ, мөн мониторингийн тайланг олон нийтэд хүртээмжтэй байлгахыг улс орон, компаниудаас шаардаж байна.</a:t>
            </a:r>
          </a:p>
        </p:txBody>
      </p:sp>
      <p:sp>
        <p:nvSpPr>
          <p:cNvPr id="4" name="Slide Number Placeholder 3"/>
          <p:cNvSpPr>
            <a:spLocks noGrp="1"/>
          </p:cNvSpPr>
          <p:nvPr>
            <p:ph type="sldNum" sz="quarter" idx="5"/>
          </p:nvPr>
        </p:nvSpPr>
        <p:spPr/>
        <p:txBody>
          <a:bodyPr/>
          <a:lstStyle/>
          <a:p>
            <a:fld id="{AF0F0302-BE9E-8A47-8FBA-EF4A5D6A0C17}" type="slidenum">
              <a:rPr lang="nb-NO" smtClean="0"/>
              <a:t>16</a:t>
            </a:fld>
            <a:endParaRPr lang="nb-NO"/>
          </a:p>
        </p:txBody>
      </p:sp>
    </p:spTree>
    <p:extLst>
      <p:ext uri="{BB962C8B-B14F-4D97-AF65-F5344CB8AC3E}">
        <p14:creationId xmlns:p14="http://schemas.microsoft.com/office/powerpoint/2010/main" val="1410525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solidFill>
                  <a:srgbClr val="000000"/>
                </a:solidFill>
                <a:effectLst/>
                <a:latin typeface="Franklin Gothic Book" panose="020B0503020102020204" pitchFamily="34" charset="0"/>
                <a:ea typeface="Calibri" panose="020F0502020204030204" pitchFamily="34" charset="0"/>
                <a:cs typeface="Calibri" panose="020F0502020204030204" pitchFamily="34" charset="0"/>
              </a:rPr>
              <a:t>2023 оны ОҮИТБС-ын стандартад орлого, үйлдвэрлэл, экспортын талаар илүү найдвартай, дэлгэрэнгүй мэдээлэллийг ил тод болгох шаардлагатай заалтуудыг оруулсан болно.</a:t>
            </a:r>
          </a:p>
          <a:p>
            <a:pPr marL="285750" indent="-285750">
              <a:spcBef>
                <a:spcPts val="1200"/>
              </a:spcBef>
              <a:spcAft>
                <a:spcPts val="1200"/>
              </a:spcAft>
              <a:buFont typeface="Arial" panose="020B0604020202020204" pitchFamily="34" charset="0"/>
              <a:buChar char="•"/>
            </a:pPr>
            <a:r>
              <a:rPr lang="mn-MN"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Энэ ил тод болгосоноор байгалийн баялаг ихтэй улс орнуудад татварын бааз сууриа бэхжүүлж, орлогоо илүү үр дүнтэй цуглуулахад тус болох дүн шинжилгээ гаргахад  дэмжлэг болж чадна.</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mn-MN"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Олон талт оролцогчдын бүлгүүд ОҮИТБС-ын тайланг ашиглан мэдээлэл цуглуулах, баталгаажуулах үндсэн механизмуудыг хянаж, мэдээлэлд дүн шинжилгээ хийж, бодлого, практикийг сайжруулах зөвлөмж гаргах боломжтой.</a:t>
            </a: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17</a:t>
            </a:fld>
            <a:endParaRPr lang="nb-NO"/>
          </a:p>
        </p:txBody>
      </p:sp>
    </p:spTree>
    <p:extLst>
      <p:ext uri="{BB962C8B-B14F-4D97-AF65-F5344CB8AC3E}">
        <p14:creationId xmlns:p14="http://schemas.microsoft.com/office/powerpoint/2010/main" val="383475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Төсөлөөр, тэр ч байтугай гүйлгээгээр ангилсан үйлдвэрлэл, экспортын мэдээлэл нь нарийвчилсан дүн шинжилгээ хийх боломжийг олгодог.</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Энэ нь орлогын хэмжээ, үнэ цэнийг дутуу тайлагнах, хууль бус худалдаа, авлига зэрэг орлогын алдагдалтай холбоотой эрсдлийг тодорхойлж, шийдвэрлэхэд тусална.</a:t>
            </a:r>
            <a:r>
              <a:rPr lang="en-US" sz="180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2023 оны ОҮИТБС-ын стандартын дагуу улс орнууд ихэвчлэн газрын тос, байгалийн хий, уул уурхайн компаниудаас авдаг олборлолт, экспортын мэдээллийн үнэн зөвийг хэрхэн хянаж, баталгаажуулах ёстойг ил тод болгох ёстой.</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Бичил уурхайн үйлдвэрлэл, экспортын тооцоог мөн ил болгох хэрэгтэй.</a:t>
            </a: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18</a:t>
            </a:fld>
            <a:endParaRPr lang="nb-NO"/>
          </a:p>
        </p:txBody>
      </p:sp>
    </p:spTree>
    <p:extLst>
      <p:ext uri="{BB962C8B-B14F-4D97-AF65-F5344CB8AC3E}">
        <p14:creationId xmlns:p14="http://schemas.microsoft.com/office/powerpoint/2010/main" val="2460383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Газрын тос, байгалийн хий, уул уурхайн компаниудын зардал нь Засгийн газар төслөөс хэр их орлого хүлээн авахад нөлөөлдөг.</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2023 оны ОҮИТБС-ын стандартын дагуу улс орнууд компаниудын зардлыг хэрхэн хянадаг талаар ил тод болгох, хамгийн багадаа татвар, зардлын эцсийн аудитын нэгтгэлийн хураангуйг нийтлэх шаардлагатай.</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Компаниуд болон засгийн газруудыг компаниудын зарласан хөрөнгийн болон үйл ажиллагааны зардал, түүнчлэн төсөл эхэлснээс хойш гарсан нийт зардлыг ил тод болгохыг хөхүүлэн дэмжинэ.</a:t>
            </a: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19</a:t>
            </a:fld>
            <a:endParaRPr lang="nb-NO"/>
          </a:p>
        </p:txBody>
      </p:sp>
    </p:spTree>
    <p:extLst>
      <p:ext uri="{BB962C8B-B14F-4D97-AF65-F5344CB8AC3E}">
        <p14:creationId xmlns:p14="http://schemas.microsoft.com/office/powerpoint/2010/main" val="4176000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ОҮИТБС-ын стандартад оруулсан өөрчлөлтүүд нь орлого, төлбөрийг ил тод болгох илүү хялбар үйл явцыг бий болгож байна.</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Одоогийн байдлаар стандарт журамаар төлбөр, орлогыг нэгтгэдэг зөвхөн Бие даасан администратор хийж байна.</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ОҮИТБС нь өндөр чанартай өгөгдлийг хангахад илүү эрсдэлд суурилсан хандлагыг агуулсан хувилбаруудыг боловсруулж байна.</a:t>
            </a: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20</a:t>
            </a:fld>
            <a:endParaRPr lang="nb-NO"/>
          </a:p>
        </p:txBody>
      </p:sp>
    </p:spTree>
    <p:extLst>
      <p:ext uri="{BB962C8B-B14F-4D97-AF65-F5344CB8AC3E}">
        <p14:creationId xmlns:p14="http://schemas.microsoft.com/office/powerpoint/2010/main" val="339656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mn-MN" sz="1200" dirty="0">
                <a:effectLst/>
                <a:latin typeface="Franklin Gothic Book" panose="020B0503020102020204" pitchFamily="34" charset="0"/>
                <a:ea typeface="Cambria" panose="02040503050406030204" pitchFamily="18" charset="0"/>
                <a:cs typeface="Arial" panose="020B0604020202020204" pitchFamily="34" charset="0"/>
              </a:rPr>
              <a:t>2023 оны ОҮИТБС-ын стандарт нь дөрөв дэх удаагаа хэвлэгдэж байгаа бөгөөд өнөөдөр байгалийн баялгийн засаглалтай холбоотой хамгийн тулгамдсан сорилтод хариу арга хэмжээ авах боломжийг улс орнуудад олгох хэд хэдэн шинэ, боловсронгуй заалтуудыг багтаасан болно.</a:t>
            </a:r>
          </a:p>
          <a:p>
            <a:pPr marL="285750" indent="-285750">
              <a:buFont typeface="Arial" panose="020B0604020202020204" pitchFamily="34" charset="0"/>
              <a:buChar char="•"/>
            </a:pPr>
            <a:r>
              <a:rPr lang="mn-MN" sz="1200" dirty="0">
                <a:effectLst/>
                <a:latin typeface="Franklin Gothic Book" panose="020B0503020102020204" pitchFamily="34" charset="0"/>
                <a:ea typeface="Cambria" panose="02040503050406030204" pitchFamily="18" charset="0"/>
                <a:cs typeface="Arial" panose="020B0604020202020204" pitchFamily="34" charset="0"/>
              </a:rPr>
              <a:t>Эдгээр нь дөрвөн сэдэвчилсэн чиглэлийг өргөн хүрээнд хамардаг: Авлигатай тэмцэх; эрчим хүчний шилжилт; жендэр, нийгэм, байгаль орчны асуудал; болон орлого цуглуулах.</a:t>
            </a:r>
          </a:p>
          <a:p>
            <a:pPr marL="285750" indent="-285750">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ОҮИТБС-ын стандартын шинэ хувилбар нь үндэсний тэргүүлэх зорилтуудтай уялдсан засаглалын гол асуудлуудыг шийдвэрлэх, олон нийтийн хэлэлцүүлгийг дэмжихэд үндэсний олон талт бүлгүүд гүйцэтгэх чухал үүргийг мөн онцлон тэмдэглэв.</a:t>
            </a:r>
            <a:endParaRPr lang="en-GB" dirty="0"/>
          </a:p>
        </p:txBody>
      </p:sp>
      <p:sp>
        <p:nvSpPr>
          <p:cNvPr id="4" name="Slide Number Placeholder 3"/>
          <p:cNvSpPr>
            <a:spLocks noGrp="1"/>
          </p:cNvSpPr>
          <p:nvPr>
            <p:ph type="sldNum" sz="quarter" idx="5"/>
          </p:nvPr>
        </p:nvSpPr>
        <p:spPr/>
        <p:txBody>
          <a:bodyPr/>
          <a:lstStyle/>
          <a:p>
            <a:fld id="{AF0F0302-BE9E-8A47-8FBA-EF4A5D6A0C17}" type="slidenum">
              <a:rPr lang="nb-NO" smtClean="0"/>
              <a:t>3</a:t>
            </a:fld>
            <a:endParaRPr lang="nb-NO"/>
          </a:p>
        </p:txBody>
      </p:sp>
    </p:spTree>
    <p:extLst>
      <p:ext uri="{BB962C8B-B14F-4D97-AF65-F5344CB8AC3E}">
        <p14:creationId xmlns:p14="http://schemas.microsoft.com/office/powerpoint/2010/main" val="395338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21</a:t>
            </a:fld>
            <a:endParaRPr lang="nb-NO"/>
          </a:p>
        </p:txBody>
      </p:sp>
    </p:spTree>
    <p:extLst>
      <p:ext uri="{BB962C8B-B14F-4D97-AF65-F5344CB8AC3E}">
        <p14:creationId xmlns:p14="http://schemas.microsoft.com/office/powerpoint/2010/main" val="1926861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22</a:t>
            </a:fld>
            <a:endParaRPr lang="nb-NO"/>
          </a:p>
        </p:txBody>
      </p:sp>
    </p:spTree>
    <p:extLst>
      <p:ext uri="{BB962C8B-B14F-4D97-AF65-F5344CB8AC3E}">
        <p14:creationId xmlns:p14="http://schemas.microsoft.com/office/powerpoint/2010/main" val="1764507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Ажлын төлөвлөгөө, хяналт-шинжилгээний 1.5-р шаардлага нь орон нутгийн тэргүүлэх чиглэлийн дагуу хэрэгжилтийг зохицуулах уян хатан байдлыг олон талт бүлэгт олгож байна.</a:t>
            </a: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23</a:t>
            </a:fld>
            <a:endParaRPr lang="nb-NO"/>
          </a:p>
        </p:txBody>
      </p:sp>
    </p:spTree>
    <p:extLst>
      <p:ext uri="{BB962C8B-B14F-4D97-AF65-F5344CB8AC3E}">
        <p14:creationId xmlns:p14="http://schemas.microsoft.com/office/powerpoint/2010/main" val="4107248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0F0302-BE9E-8A47-8FBA-EF4A5D6A0C17}" type="slidenum">
              <a:rPr lang="nb-NO" smtClean="0"/>
              <a:t>25</a:t>
            </a:fld>
            <a:endParaRPr lang="nb-NO"/>
          </a:p>
        </p:txBody>
      </p:sp>
    </p:spTree>
    <p:extLst>
      <p:ext uri="{BB962C8B-B14F-4D97-AF65-F5344CB8AC3E}">
        <p14:creationId xmlns:p14="http://schemas.microsoft.com/office/powerpoint/2010/main" val="113997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2020 оноос хойш ОҮИТБС нь байгалийн баялгийн салбар дахь авлига, засаглалын эрсдэлийг арилгахад ОҮИТБС-ыг хэрэгжүүлэх онцгой боломжийг хүлээн зөвшөөрч, авлигатай тэмцэх ажлыг эрчимжүүлж байна.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ОҮИТБС-ын 2023 оны стандартад анх удаа ОҮИТБС-ын хэд хэдэн шаардлагын зорилго авлигатай тэмцэх асуудлыг тодорхой тусгасан болно.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Үүнд ОҮИТБС-ыг хэрэгжүүлэгч орнуудад тайлагнах дарамт шахалтгүйгээр олборлох салбарын өртгийн сүлжээний авлигад өртөмтгий салбаруудыг тодорхойлоход туслах заалтуудыг багтаасан болно.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Түүнчлэн ОҮИТБС-ын тайлан гаргахад оролцож буй бүх компаниуд авлигатай тэмцэх бодлогоо ил болгох төлөвтэй байна.</a:t>
            </a:r>
            <a:endParaRPr lang="en-GB"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4</a:t>
            </a:fld>
            <a:endParaRPr lang="nb-NO"/>
          </a:p>
        </p:txBody>
      </p:sp>
    </p:spTree>
    <p:extLst>
      <p:ext uri="{BB962C8B-B14F-4D97-AF65-F5344CB8AC3E}">
        <p14:creationId xmlns:p14="http://schemas.microsoft.com/office/powerpoint/2010/main" val="410326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ОҮИТБС-ын зарим шаардлагуудын зорилгын хүрээнд газрын тос, байгалийн хий, уул уурхайн салбар дахь авлигын эрсдэлийг шийдвэрлэх шаардлагатай байгааг ОҮИТБС-ын стандартад тусгай зөвшөөрөл олгох, бенефициар өмчлөх зэрэг шаардлагуудын хүрээнд тодорхой заасан байдаг.</a:t>
            </a:r>
            <a:r>
              <a:rPr lang="en-US" sz="180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ОҮИТБС-ын хэрэгжилт нь авлигатай тэмцэх хүчин чармайлтыг бэхжүүлж, үндэсний хэмжээнд хамааралтай бусад засаглалын асуудлыг шийдвэрлэхэд илүү анхаарал хандуулахын тулд олон талт бүлгүүд олборлох салбарын засаглалтай холбоотой асуудлууд, тэр дундаа авлигатай холбоотой асуудлуудыг авч үзэх шаардлагатай.</a:t>
            </a:r>
            <a:endParaRPr lang="en-GB" dirty="0"/>
          </a:p>
        </p:txBody>
      </p:sp>
      <p:sp>
        <p:nvSpPr>
          <p:cNvPr id="4" name="Slide Number Placeholder 3"/>
          <p:cNvSpPr>
            <a:spLocks noGrp="1"/>
          </p:cNvSpPr>
          <p:nvPr>
            <p:ph type="sldNum" sz="quarter" idx="5"/>
          </p:nvPr>
        </p:nvSpPr>
        <p:spPr/>
        <p:txBody>
          <a:bodyPr/>
          <a:lstStyle/>
          <a:p>
            <a:fld id="{AF0F0302-BE9E-8A47-8FBA-EF4A5D6A0C17}" type="slidenum">
              <a:rPr lang="nb-NO" smtClean="0"/>
              <a:t>5</a:t>
            </a:fld>
            <a:endParaRPr lang="nb-NO"/>
          </a:p>
        </p:txBody>
      </p:sp>
    </p:spTree>
    <p:extLst>
      <p:ext uri="{BB962C8B-B14F-4D97-AF65-F5344CB8AC3E}">
        <p14:creationId xmlns:p14="http://schemas.microsoft.com/office/powerpoint/2010/main" val="341295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ОҮИТБС-ын стандарт нь компаниудын авлигын эсрэг хамгаалалтыг гэрэлтүүлэх шинэ шаардлагуудыг нэвтрүүлсэн. Төрийн өмчит аж ахуйн нэгжүүдийг оролцуулаад бүх тайлагнадаг компаниуд авлигын эрсдэлийг хэрхэн удирдаж байгаа, тэр дундаа ашиг хүртэх өмчлөлийн мэдээллийг ашиглах тухай авлигын эсрэг бодлогыг нийтлэх төлөвтэй байна.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Нэмж дурдахад олон талт оролцогчдын бүлгүүдэд оролцдог компаниуд ОҮИТБС-ын үйл явцын нэгдмэл байдлыг бэхжүүлэхийн тулд нарийн шалгалтын үйл явцад оролцох ёстой.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Төрийн өмчит аж ахуйн нэгжүүд боломжтой бол өөрийн төлөөлөгч, зуучлагч, ханган нийлүүлэгч, гүйцэтгэгчийнхээ ашиг хүртэгч эзэмшигчийн хэн болохыг ил тод болгохыг дэмжинэ.</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Эдгээр тодруулга нь улс төрийн нөлөөнд автсан хүмүүс (</a:t>
            </a:r>
            <a:r>
              <a:rPr lang="en-US" sz="1800" dirty="0">
                <a:effectLst/>
                <a:latin typeface="Franklin Gothic Book" panose="020B0503020102020204" pitchFamily="34" charset="0"/>
                <a:ea typeface="Cambria" panose="02040503050406030204" pitchFamily="18" charset="0"/>
                <a:cs typeface="Arial" panose="020B0604020202020204" pitchFamily="34" charset="0"/>
              </a:rPr>
              <a:t>PEP) </a:t>
            </a:r>
            <a:r>
              <a:rPr lang="mn-MN" sz="1800" dirty="0">
                <a:effectLst/>
                <a:latin typeface="Franklin Gothic Book" panose="020B0503020102020204" pitchFamily="34" charset="0"/>
                <a:ea typeface="Cambria" panose="02040503050406030204" pitchFamily="18" charset="0"/>
                <a:cs typeface="Arial" panose="020B0604020202020204" pitchFamily="34" charset="0"/>
              </a:rPr>
              <a:t>болон бусад ашиг сонирхлын зөрчлийг илрүүлэхэд тусалдаг.</a:t>
            </a:r>
            <a:endParaRPr lang="en-GB" dirty="0"/>
          </a:p>
        </p:txBody>
      </p:sp>
      <p:sp>
        <p:nvSpPr>
          <p:cNvPr id="4" name="Slide Number Placeholder 3"/>
          <p:cNvSpPr>
            <a:spLocks noGrp="1"/>
          </p:cNvSpPr>
          <p:nvPr>
            <p:ph type="sldNum" sz="quarter" idx="5"/>
          </p:nvPr>
        </p:nvSpPr>
        <p:spPr/>
        <p:txBody>
          <a:bodyPr/>
          <a:lstStyle/>
          <a:p>
            <a:fld id="{AF0F0302-BE9E-8A47-8FBA-EF4A5D6A0C17}" type="slidenum">
              <a:rPr lang="nb-NO" smtClean="0"/>
              <a:t>6</a:t>
            </a:fld>
            <a:endParaRPr lang="nb-NO"/>
          </a:p>
        </p:txBody>
      </p:sp>
    </p:spTree>
    <p:extLst>
      <p:ext uri="{BB962C8B-B14F-4D97-AF65-F5344CB8AC3E}">
        <p14:creationId xmlns:p14="http://schemas.microsoft.com/office/powerpoint/2010/main" val="278378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Газрын тос, байгалийн хий, уул уурхайн компаниудын ашиг хүртэгч эзэмшигчдийн талаар мэдээлэх босго бага байх нь олон нийтэд байгалийн баялгаас хэн ашиг хүртэх талаар илүү өргөн хүрээтэй ойлголттой болох боломжийг олгодог.</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ОҮИТБС-ын стандарт нь одоо улс орнуудыг 10% ба түүнээс доош өмчлөлийн босго тогтоохыг дэмждэг.</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Энэ нь тухайн компанийн хувьцааны энэ болон түүнээс дээш хувийг шууд болон шууд бусаар эзэмшиж байгаа аливаа иргэнийг ашиг хүртэгч өмчлөгчөөр тодруулна гэсэн үг.</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Улс орнууд тухайн компанид шууд болон шууд бусаар хувь эзэмшдэг улс төрд нөлөө бүхий этгээдийг (</a:t>
            </a:r>
            <a:r>
              <a:rPr lang="en-US" sz="1800" dirty="0">
                <a:effectLst/>
                <a:latin typeface="Franklin Gothic Book" panose="020B0503020102020204" pitchFamily="34" charset="0"/>
                <a:ea typeface="Cambria" panose="02040503050406030204" pitchFamily="18" charset="0"/>
                <a:cs typeface="Arial" panose="020B0604020202020204" pitchFamily="34" charset="0"/>
              </a:rPr>
              <a:t>PEP) </a:t>
            </a:r>
            <a:r>
              <a:rPr lang="mn-MN" sz="1800" dirty="0">
                <a:effectLst/>
                <a:latin typeface="Franklin Gothic Book" panose="020B0503020102020204" pitchFamily="34" charset="0"/>
                <a:ea typeface="Cambria" panose="02040503050406030204" pitchFamily="18" charset="0"/>
                <a:cs typeface="Arial" panose="020B0604020202020204" pitchFamily="34" charset="0"/>
              </a:rPr>
              <a:t>өмчлөлийн түвшингээс үл хамааран ил болгохыг компаниудаас хүсэх шаардлагатай.</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Эдгээр тодруулга нь ашиг сонирхлын зөрчлийг илрүүлэхэд чухал ач холбогдолтой. Өмчлөлийн сүлжээг бүрэн тоймлон харуулахын тулд компаниуд өөрсдийн өмчлөлийн бүтцийг ил тод болгохыг зөвлөж байна.</a:t>
            </a: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7</a:t>
            </a:fld>
            <a:endParaRPr lang="nb-NO"/>
          </a:p>
        </p:txBody>
      </p:sp>
    </p:spTree>
    <p:extLst>
      <p:ext uri="{BB962C8B-B14F-4D97-AF65-F5344CB8AC3E}">
        <p14:creationId xmlns:p14="http://schemas.microsoft.com/office/powerpoint/2010/main" val="177104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The global shift to a low-carbon economy </a:t>
            </a:r>
            <a:r>
              <a:rPr lang="en-GB" sz="1800">
                <a:solidFill>
                  <a:srgbClr val="000000"/>
                </a:solidFill>
                <a:effectLst/>
                <a:latin typeface="Franklin Gothic Book" panose="020B0503020102020204" pitchFamily="34" charset="0"/>
                <a:ea typeface="Cambria" panose="02040503050406030204" pitchFamily="18" charset="0"/>
                <a:cs typeface="Arial" panose="020B0604020202020204" pitchFamily="34" charset="0"/>
              </a:rPr>
              <a:t>has an impact across the entire extractive sector value chain, from how licenses are awarded to how public revenues will be affected.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The energy transition is reshaping the kinds of data, disclosures and dialogue required to support accountability and good governance of the natural resource sector.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Since 2020, the EITI has been taking steps to better reflect considerations related to the energy transition and its impact on resource-rich countries. </a:t>
            </a:r>
            <a:endParaRPr lang="en-NO" sz="1800">
              <a:solidFill>
                <a:schemeClr val="tx1"/>
              </a:solidFill>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Recognising the energy transition as a cross-cutting issue, the 2023 EITI Standard supports disclosures and public debate on the impacts of the energy transition on their extractive sectors and national economies.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While not mentioned here, many other refinements to the EITI Standard are also relevant from an energy transition perspective, such as production and exports.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8</a:t>
            </a:fld>
            <a:endParaRPr lang="nb-NO"/>
          </a:p>
        </p:txBody>
      </p:sp>
    </p:spTree>
    <p:extLst>
      <p:ext uri="{BB962C8B-B14F-4D97-AF65-F5344CB8AC3E}">
        <p14:creationId xmlns:p14="http://schemas.microsoft.com/office/powerpoint/2010/main" val="374772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2023 оны ОҮИТБС-ын стандарт нь эрчим хүчний шилжилттэй холбоотой засгийн газрын бодлого газрын тос, байгалийн хий, уул уурхайн салбарт үзүүлэх нөлөөллийн талаарх олон нийтийн ойлголтыг нэмэгдүүлэх шинэ шаардлагуудыг нэвтрүүлсэн.</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Эдгээр тодруулга нь тухайн улс шилжилтийн үед бэлэн байгаа эсэх талаар олон нийтийн хэлэлцүүлэгийн үндэс болно.</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Тухайн салбарт хамааралтай төрийн татаасыг ил тод болгохыг улс орнууд дэмжиж байна.</a:t>
            </a:r>
          </a:p>
          <a:p>
            <a:pPr marL="285750" indent="-285750">
              <a:spcBef>
                <a:spcPts val="1200"/>
              </a:spcBef>
              <a:spcAft>
                <a:spcPts val="1200"/>
              </a:spcAft>
              <a:buFont typeface="Arial" panose="020B0604020202020204" pitchFamily="34" charset="0"/>
              <a:buChar char="•"/>
            </a:pPr>
            <a:r>
              <a:rPr lang="mn-MN" sz="1800" dirty="0">
                <a:effectLst/>
                <a:latin typeface="Franklin Gothic Book" panose="020B0503020102020204" pitchFamily="34" charset="0"/>
                <a:ea typeface="Cambria" panose="02040503050406030204" pitchFamily="18" charset="0"/>
                <a:cs typeface="Arial" panose="020B0604020202020204" pitchFamily="34" charset="0"/>
              </a:rPr>
              <a:t>Улс орнууд нүүрстөрөгчийн үнэ тогтоох механизм, нүүрстөрөгчийн татвар, мөн хийгдэж буй аливаа шинэчлэлийн хураангуй мэдээллийг ил тод болгохыг хөхүүлэн дэмжиж байна.</a:t>
            </a: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nb-NO"/>
          </a:p>
        </p:txBody>
      </p:sp>
    </p:spTree>
    <p:extLst>
      <p:ext uri="{BB962C8B-B14F-4D97-AF65-F5344CB8AC3E}">
        <p14:creationId xmlns:p14="http://schemas.microsoft.com/office/powerpoint/2010/main" val="13674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mn-MN" sz="1800" b="1" dirty="0">
                <a:effectLst/>
                <a:latin typeface="Franklin Gothic Book" panose="020B0503020102020204" pitchFamily="34" charset="0"/>
                <a:ea typeface="Cambria" panose="02040503050406030204" pitchFamily="18" charset="0"/>
                <a:cs typeface="Arial" panose="020B0604020202020204" pitchFamily="34" charset="0"/>
              </a:rPr>
              <a:t>Лиценз олголт:</a:t>
            </a:r>
          </a:p>
          <a:p>
            <a:pPr marL="285750" indent="-285750">
              <a:spcBef>
                <a:spcPts val="1200"/>
              </a:spcBef>
              <a:spcAft>
                <a:spcPts val="1200"/>
              </a:spcAft>
              <a:buFont typeface="Arial" panose="020B0604020202020204" pitchFamily="34" charset="0"/>
              <a:buChar char="•"/>
            </a:pPr>
            <a:r>
              <a:rPr lang="mn-MN" sz="1800" b="0" dirty="0">
                <a:effectLst/>
                <a:latin typeface="Franklin Gothic Book" panose="020B0503020102020204" pitchFamily="34" charset="0"/>
                <a:ea typeface="Cambria" panose="02040503050406030204" pitchFamily="18" charset="0"/>
                <a:cs typeface="Arial" panose="020B0604020202020204" pitchFamily="34" charset="0"/>
              </a:rPr>
              <a:t>Эрчим хүчний шилжилтэд шаардлагатай ашигт малтмалын нөөцийг олж авах уралдаан нь ашиглалтын лиценз олгох үйл явцыг хурдасгахад хүргэдэг.</a:t>
            </a:r>
          </a:p>
          <a:p>
            <a:pPr marL="285750" indent="-285750">
              <a:spcBef>
                <a:spcPts val="1200"/>
              </a:spcBef>
              <a:spcAft>
                <a:spcPts val="1200"/>
              </a:spcAft>
              <a:buFont typeface="Arial" panose="020B0604020202020204" pitchFamily="34" charset="0"/>
              <a:buChar char="•"/>
            </a:pPr>
            <a:r>
              <a:rPr lang="mn-MN" sz="1800" b="0" dirty="0">
                <a:effectLst/>
                <a:latin typeface="Franklin Gothic Book" panose="020B0503020102020204" pitchFamily="34" charset="0"/>
                <a:ea typeface="Cambria" panose="02040503050406030204" pitchFamily="18" charset="0"/>
                <a:cs typeface="Arial" panose="020B0604020202020204" pitchFamily="34" charset="0"/>
              </a:rPr>
              <a:t>2023 оны ОҮИТБС-ын стандарт нь улс орнууд лиценз олголтыг хурдасгах үндэслэл, үйл явцын дэлгэрэнгүйг баримтжуулахыг шаарддаг.</a:t>
            </a:r>
          </a:p>
          <a:p>
            <a:pPr marL="285750" indent="-285750">
              <a:spcBef>
                <a:spcPts val="1200"/>
              </a:spcBef>
              <a:spcAft>
                <a:spcPts val="1200"/>
              </a:spcAft>
              <a:buFont typeface="Arial" panose="020B0604020202020204" pitchFamily="34" charset="0"/>
              <a:buChar char="•"/>
            </a:pPr>
            <a:r>
              <a:rPr lang="mn-MN" sz="1800" b="0" dirty="0">
                <a:effectLst/>
                <a:latin typeface="Franklin Gothic Book" panose="020B0503020102020204" pitchFamily="34" charset="0"/>
                <a:ea typeface="Cambria" panose="02040503050406030204" pitchFamily="18" charset="0"/>
                <a:cs typeface="Arial" panose="020B0604020202020204" pitchFamily="34" charset="0"/>
              </a:rPr>
              <a:t>Энэ нь хамгаалалтын арга хэмжээг хэрэгжүүлэхэд тусална.</a:t>
            </a:r>
          </a:p>
          <a:p>
            <a:pPr marL="285750" indent="-285750">
              <a:spcBef>
                <a:spcPts val="1200"/>
              </a:spcBef>
              <a:spcAft>
                <a:spcPts val="1200"/>
              </a:spcAft>
              <a:buFont typeface="Arial" panose="020B0604020202020204" pitchFamily="34" charset="0"/>
              <a:buChar char="•"/>
            </a:pPr>
            <a:r>
              <a:rPr lang="mn-MN" sz="1800" b="1" dirty="0">
                <a:effectLst/>
                <a:latin typeface="Franklin Gothic Book" panose="020B0503020102020204" pitchFamily="34" charset="0"/>
                <a:ea typeface="Cambria" panose="02040503050406030204" pitchFamily="18" charset="0"/>
                <a:cs typeface="Arial" panose="020B0604020202020204" pitchFamily="34" charset="0"/>
              </a:rPr>
              <a:t>Нөөц:</a:t>
            </a:r>
          </a:p>
          <a:p>
            <a:pPr marL="285750" indent="-285750">
              <a:spcBef>
                <a:spcPts val="1200"/>
              </a:spcBef>
              <a:spcAft>
                <a:spcPts val="1200"/>
              </a:spcAft>
              <a:buFont typeface="Arial" panose="020B0604020202020204" pitchFamily="34" charset="0"/>
              <a:buChar char="•"/>
            </a:pPr>
            <a:r>
              <a:rPr lang="mn-MN" sz="1800" b="0" dirty="0">
                <a:effectLst/>
                <a:latin typeface="Franklin Gothic Book" panose="020B0503020102020204" pitchFamily="34" charset="0"/>
                <a:ea typeface="Cambria" panose="02040503050406030204" pitchFamily="18" charset="0"/>
                <a:cs typeface="Arial" panose="020B0604020202020204" pitchFamily="34" charset="0"/>
              </a:rPr>
              <a:t>Улс орнуудад  газрын тос, байгалийн хий, ашигт малтмалын батлагдсан нөөцөө ил болгохыг дэмжинэ.</a:t>
            </a:r>
          </a:p>
          <a:p>
            <a:pPr marL="285750" indent="-285750">
              <a:spcBef>
                <a:spcPts val="1200"/>
              </a:spcBef>
              <a:spcAft>
                <a:spcPts val="1200"/>
              </a:spcAft>
              <a:buFont typeface="Arial" panose="020B0604020202020204" pitchFamily="34" charset="0"/>
              <a:buChar char="•"/>
            </a:pPr>
            <a:r>
              <a:rPr lang="mn-MN" sz="1800" b="0" dirty="0">
                <a:effectLst/>
                <a:latin typeface="Franklin Gothic Book" panose="020B0503020102020204" pitchFamily="34" charset="0"/>
                <a:ea typeface="Cambria" panose="02040503050406030204" pitchFamily="18" charset="0"/>
                <a:cs typeface="Arial" panose="020B0604020202020204" pitchFamily="34" charset="0"/>
              </a:rPr>
              <a:t>Эдгээр ил тод мэдээлэл нь хатуу түлшний талаарх болон нүүрстөрөгч бага ялгаруулах технологид ашиглагдаж буй ашигт малтмалын талаарх олон нийтийн ойлголтыг нэмэгдүүлсэнээр  эрчим хүчний шилжилтийн эдийн засагт үзүүлэх нөлөөллийн талаарх ойлголтыг өгч чадна.</a:t>
            </a:r>
          </a:p>
          <a:p>
            <a:pPr marL="285750" indent="-285750">
              <a:spcBef>
                <a:spcPts val="1200"/>
              </a:spcBef>
              <a:spcAft>
                <a:spcPts val="1200"/>
              </a:spcAft>
              <a:buFont typeface="Arial" panose="020B0604020202020204" pitchFamily="34" charset="0"/>
              <a:buChar char="•"/>
            </a:pPr>
            <a:r>
              <a:rPr lang="mn-MN" sz="1800" b="0" dirty="0">
                <a:effectLst/>
                <a:latin typeface="Franklin Gothic Book" panose="020B0503020102020204" pitchFamily="34" charset="0"/>
                <a:ea typeface="Cambria" panose="02040503050406030204" pitchFamily="18" charset="0"/>
                <a:cs typeface="Arial" panose="020B0604020202020204" pitchFamily="34" charset="0"/>
              </a:rPr>
              <a:t>Энэхүү өгөгдөл нь хатуу түлшний нөөцтэй улс орнуудын нүүрстөрөгчийн ялгарлын шинжилгээг дэмжих боломжтой юм.</a:t>
            </a:r>
          </a:p>
          <a:p>
            <a:pPr marL="0" indent="0">
              <a:spcBef>
                <a:spcPts val="1200"/>
              </a:spcBef>
              <a:spcAft>
                <a:spcPts val="1200"/>
              </a:spcAft>
              <a:buFont typeface="Arial" panose="020B0604020202020204" pitchFamily="34" charset="0"/>
              <a:buNone/>
            </a:pPr>
            <a:endParaRPr lang="en-US"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10</a:t>
            </a:fld>
            <a:endParaRPr lang="nb-NO"/>
          </a:p>
        </p:txBody>
      </p:sp>
    </p:spTree>
    <p:extLst>
      <p:ext uri="{BB962C8B-B14F-4D97-AF65-F5344CB8AC3E}">
        <p14:creationId xmlns:p14="http://schemas.microsoft.com/office/powerpoint/2010/main" val="4252780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bg>
      <p:bgPr>
        <a:solidFill>
          <a:srgbClr val="FAEDBC">
            <a:alpha val="9804"/>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3F0F2-071C-84FB-04B9-CB0477BF93A5}"/>
              </a:ext>
            </a:extLst>
          </p:cNvPr>
          <p:cNvPicPr>
            <a:picLocks noChangeAspect="1"/>
          </p:cNvPicPr>
          <p:nvPr userDrawn="1"/>
        </p:nvPicPr>
        <p:blipFill rotWithShape="1">
          <a:blip r:embed="rId2"/>
          <a:srcRect t="7528" r="1876" b="7528"/>
          <a:stretch/>
        </p:blipFill>
        <p:spPr>
          <a:xfrm>
            <a:off x="1610734" y="-1"/>
            <a:ext cx="10578006" cy="6858001"/>
          </a:xfrm>
          <a:prstGeom prst="rect">
            <a:avLst/>
          </a:prstGeom>
        </p:spPr>
      </p:pic>
      <p:sp>
        <p:nvSpPr>
          <p:cNvPr id="2" name="Rectangle 1">
            <a:extLst>
              <a:ext uri="{FF2B5EF4-FFF2-40B4-BE49-F238E27FC236}">
                <a16:creationId xmlns:a16="http://schemas.microsoft.com/office/drawing/2014/main" id="{B270B929-9328-914C-BFEB-1BA8D78F10B4}"/>
              </a:ext>
            </a:extLst>
          </p:cNvPr>
          <p:cNvSpPr/>
          <p:nvPr userDrawn="1"/>
        </p:nvSpPr>
        <p:spPr>
          <a:xfrm>
            <a:off x="-3261" y="0"/>
            <a:ext cx="12192000" cy="6858000"/>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3"/>
          <a:stretch>
            <a:fillRect/>
          </a:stretch>
        </p:blipFill>
        <p:spPr>
          <a:xfrm>
            <a:off x="643435" y="5825339"/>
            <a:ext cx="1495765" cy="673730"/>
          </a:xfrm>
          <a:prstGeom prst="rect">
            <a:avLst/>
          </a:prstGeom>
        </p:spPr>
      </p:pic>
      <p:sp>
        <p:nvSpPr>
          <p:cNvPr id="20" name="Rectangle 19">
            <a:extLst>
              <a:ext uri="{FF2B5EF4-FFF2-40B4-BE49-F238E27FC236}">
                <a16:creationId xmlns:a16="http://schemas.microsoft.com/office/drawing/2014/main" id="{53A550BA-8BB3-0B42-A64B-40FACC84A7ED}"/>
              </a:ext>
            </a:extLst>
          </p:cNvPr>
          <p:cNvSpPr/>
          <p:nvPr userDrawn="1"/>
        </p:nvSpPr>
        <p:spPr>
          <a:xfrm>
            <a:off x="3261"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B4D7E56E-AC71-8A46-B53B-A5A57D0F79E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48D247A-8C6F-0345-88AD-11EBA9482B87}"/>
              </a:ext>
            </a:extLst>
          </p:cNvPr>
          <p:cNvSpPr/>
          <p:nvPr userDrawn="1"/>
        </p:nvSpPr>
        <p:spPr>
          <a:xfrm>
            <a:off x="725292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ctangle 22">
            <a:extLst>
              <a:ext uri="{FF2B5EF4-FFF2-40B4-BE49-F238E27FC236}">
                <a16:creationId xmlns:a16="http://schemas.microsoft.com/office/drawing/2014/main" id="{63B7248B-D2AB-ED4D-8101-FF105C167BE7}"/>
              </a:ext>
            </a:extLst>
          </p:cNvPr>
          <p:cNvSpPr/>
          <p:nvPr userDrawn="1"/>
        </p:nvSpPr>
        <p:spPr>
          <a:xfrm>
            <a:off x="11870888"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xtBox 23">
            <a:extLst>
              <a:ext uri="{FF2B5EF4-FFF2-40B4-BE49-F238E27FC236}">
                <a16:creationId xmlns:a16="http://schemas.microsoft.com/office/drawing/2014/main" id="{5955B5D0-FBF1-164D-8B43-EE8BE2276F5F}"/>
              </a:ext>
            </a:extLst>
          </p:cNvPr>
          <p:cNvSpPr txBox="1"/>
          <p:nvPr userDrawn="1"/>
        </p:nvSpPr>
        <p:spPr>
          <a:xfrm>
            <a:off x="6572528" y="5808678"/>
            <a:ext cx="4976037" cy="707886"/>
          </a:xfrm>
          <a:prstGeom prst="rect">
            <a:avLst/>
          </a:prstGeom>
          <a:noFill/>
        </p:spPr>
        <p:txBody>
          <a:bodyPr wrap="square" rtlCol="0">
            <a:spAutoFit/>
          </a:bodyPr>
          <a:lstStyle/>
          <a:p>
            <a:pPr algn="r"/>
            <a:r>
              <a:rPr lang="en-GB" sz="2000" b="0" i="0" kern="1200" noProof="0">
                <a:solidFill>
                  <a:srgbClr val="FFFFFF"/>
                </a:solidFill>
                <a:effectLst/>
                <a:latin typeface="+mj-lt"/>
                <a:ea typeface="+mn-ea"/>
                <a:cs typeface="+mn-cs"/>
              </a:rPr>
              <a:t>The global standard for the good governance of oil, gas and mineral resources.</a:t>
            </a:r>
            <a:endParaRPr lang="en-GB" sz="2000" b="0" i="0" noProof="0">
              <a:solidFill>
                <a:srgbClr val="FFFFFF"/>
              </a:solidFill>
              <a:latin typeface="+mj-lt"/>
            </a:endParaRPr>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 og 2-spalte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GB"/>
              <a:t>Click to 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6/24/2025</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GB"/>
              <a:t>Click to edit Master text styles</a:t>
            </a:r>
          </a:p>
        </p:txBody>
      </p:sp>
      <p:pic>
        <p:nvPicPr>
          <p:cNvPr id="15" name="Picture 14">
            <a:extLst>
              <a:ext uri="{FF2B5EF4-FFF2-40B4-BE49-F238E27FC236}">
                <a16:creationId xmlns:a16="http://schemas.microsoft.com/office/drawing/2014/main" id="{3DB9E97A-427D-294B-8CC9-7542F3794D5A}"/>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tel og innhold">
    <p:bg>
      <p:bgPr>
        <a:solidFill>
          <a:srgbClr val="FFFFFF"/>
        </a:solidFill>
        <a:effectLst/>
      </p:bgPr>
    </p:bg>
    <p:spTree>
      <p:nvGrpSpPr>
        <p:cNvPr id="1" name=""/>
        <p:cNvGrpSpPr/>
        <p:nvPr/>
      </p:nvGrpSpPr>
      <p:grpSpPr>
        <a:xfrm>
          <a:off x="0" y="0"/>
          <a:ext cx="0" cy="0"/>
          <a:chOff x="0" y="0"/>
          <a:chExt cx="0" cy="0"/>
        </a:xfrm>
      </p:grpSpPr>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8188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tel og innhold">
    <p:bg>
      <p:bgPr>
        <a:solidFill>
          <a:srgbClr val="FFFFFF"/>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B0B10B0-4594-B242-A30B-AA4A58E639BA}"/>
              </a:ext>
            </a:extLst>
          </p:cNvPr>
          <p:cNvSpPr/>
          <p:nvPr userDrawn="1"/>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7">
            <a:extLst>
              <a:ext uri="{FF2B5EF4-FFF2-40B4-BE49-F238E27FC236}">
                <a16:creationId xmlns:a16="http://schemas.microsoft.com/office/drawing/2014/main" id="{7C25C8FC-A7C2-AA46-A1E0-0406475D188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1" name="Rectangle 10">
            <a:extLst>
              <a:ext uri="{FF2B5EF4-FFF2-40B4-BE49-F238E27FC236}">
                <a16:creationId xmlns:a16="http://schemas.microsoft.com/office/drawing/2014/main" id="{41E2E8A4-CB22-7142-8F74-F8FBD66CCDFA}"/>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12">
            <a:extLst>
              <a:ext uri="{FF2B5EF4-FFF2-40B4-BE49-F238E27FC236}">
                <a16:creationId xmlns:a16="http://schemas.microsoft.com/office/drawing/2014/main" id="{8912EACA-5C97-D24F-81B5-12CB6086A0D1}"/>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13">
            <a:extLst>
              <a:ext uri="{FF2B5EF4-FFF2-40B4-BE49-F238E27FC236}">
                <a16:creationId xmlns:a16="http://schemas.microsoft.com/office/drawing/2014/main" id="{7169053A-218D-D14B-82C7-6DBC45C600B0}"/>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14">
            <a:extLst>
              <a:ext uri="{FF2B5EF4-FFF2-40B4-BE49-F238E27FC236}">
                <a16:creationId xmlns:a16="http://schemas.microsoft.com/office/drawing/2014/main" id="{DC59BF02-48F2-FC4E-8066-33BC621DE77C}"/>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15">
            <a:extLst>
              <a:ext uri="{FF2B5EF4-FFF2-40B4-BE49-F238E27FC236}">
                <a16:creationId xmlns:a16="http://schemas.microsoft.com/office/drawing/2014/main" id="{CF3B2062-9F54-2140-A66F-11E1014B4B52}"/>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17">
            <a:extLst>
              <a:ext uri="{FF2B5EF4-FFF2-40B4-BE49-F238E27FC236}">
                <a16:creationId xmlns:a16="http://schemas.microsoft.com/office/drawing/2014/main" id="{8521A50A-A709-5A43-949F-0FE17BE3DE58}"/>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ctangle 18">
            <a:extLst>
              <a:ext uri="{FF2B5EF4-FFF2-40B4-BE49-F238E27FC236}">
                <a16:creationId xmlns:a16="http://schemas.microsoft.com/office/drawing/2014/main" id="{39C69104-D01D-F14B-AF17-92AD971CED07}"/>
              </a:ext>
            </a:extLst>
          </p:cNvPr>
          <p:cNvSpPr/>
          <p:nvPr userDrawn="1"/>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486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tel og innhold">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tel og innhold">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tel og innhold">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tel og innhold">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GB"/>
              <a:t>Click icon to add picture</a:t>
            </a:r>
            <a:endParaRPr lang="en-US"/>
          </a:p>
        </p:txBody>
      </p:sp>
      <p:sp>
        <p:nvSpPr>
          <p:cNvPr id="8" name="Date Placeholder 3">
            <a:extLst>
              <a:ext uri="{FF2B5EF4-FFF2-40B4-BE49-F238E27FC236}">
                <a16:creationId xmlns:a16="http://schemas.microsoft.com/office/drawing/2014/main" id="{EAD2D80E-82C1-0B48-8D77-32CD386077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6/24/2025</a:t>
            </a:fld>
            <a:endParaRPr lang="en-US"/>
          </a:p>
        </p:txBody>
      </p:sp>
      <p:sp>
        <p:nvSpPr>
          <p:cNvPr id="9" name="Footer Placeholder 4">
            <a:extLst>
              <a:ext uri="{FF2B5EF4-FFF2-40B4-BE49-F238E27FC236}">
                <a16:creationId xmlns:a16="http://schemas.microsoft.com/office/drawing/2014/main" id="{66100030-06ED-984B-A9AE-B26E0F75C090}"/>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0" name="Slide Number Placeholder 5">
            <a:extLst>
              <a:ext uri="{FF2B5EF4-FFF2-40B4-BE49-F238E27FC236}">
                <a16:creationId xmlns:a16="http://schemas.microsoft.com/office/drawing/2014/main" id="{62C9BB57-B5BB-C048-80CA-2112B66022D2}"/>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tellysbilde">
    <p:bg>
      <p:bgPr>
        <a:solidFill>
          <a:srgbClr val="FAEDBC">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B570E-21A5-99EE-67A3-CB44E2087D35}"/>
              </a:ext>
            </a:extLst>
          </p:cNvPr>
          <p:cNvPicPr>
            <a:picLocks noChangeAspect="1"/>
          </p:cNvPicPr>
          <p:nvPr userDrawn="1"/>
        </p:nvPicPr>
        <p:blipFill rotWithShape="1">
          <a:blip r:embed="rId2"/>
          <a:srcRect t="7528" r="1876" b="7528"/>
          <a:stretch/>
        </p:blipFill>
        <p:spPr>
          <a:xfrm>
            <a:off x="1610734" y="-1"/>
            <a:ext cx="10578006" cy="6858001"/>
          </a:xfrm>
          <a:prstGeom prst="rect">
            <a:avLst/>
          </a:prstGeom>
        </p:spPr>
      </p:pic>
      <p:sp>
        <p:nvSpPr>
          <p:cNvPr id="4" name="Rectangle 3">
            <a:extLst>
              <a:ext uri="{FF2B5EF4-FFF2-40B4-BE49-F238E27FC236}">
                <a16:creationId xmlns:a16="http://schemas.microsoft.com/office/drawing/2014/main" id="{9238BB3D-1CD5-15EA-55D8-6E7011FE809F}"/>
              </a:ext>
            </a:extLst>
          </p:cNvPr>
          <p:cNvSpPr/>
          <p:nvPr userDrawn="1"/>
        </p:nvSpPr>
        <p:spPr>
          <a:xfrm>
            <a:off x="-3260" y="-1"/>
            <a:ext cx="12192000" cy="6874042"/>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79ACA503-FA50-E445-9979-B383A80BFCEF}"/>
              </a:ext>
            </a:extLst>
          </p:cNvPr>
          <p:cNvSpPr/>
          <p:nvPr userDrawn="1"/>
        </p:nvSpPr>
        <p:spPr>
          <a:xfrm rot="10800000">
            <a:off x="11308653" y="623091"/>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70669852-B41A-EA49-8723-7F8F2F1FFD84}"/>
              </a:ext>
            </a:extLst>
          </p:cNvPr>
          <p:cNvSpPr/>
          <p:nvPr userDrawn="1"/>
        </p:nvSpPr>
        <p:spPr>
          <a:xfrm rot="10800000">
            <a:off x="8385859" y="108235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5295C02D-3CAA-D14E-A886-46F0B60F613D}"/>
              </a:ext>
            </a:extLst>
          </p:cNvPr>
          <p:cNvSpPr/>
          <p:nvPr userDrawn="1"/>
        </p:nvSpPr>
        <p:spPr>
          <a:xfrm rot="10800000">
            <a:off x="2028699" y="0"/>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CAEDCF2E-966E-A940-AD9C-7E7752364C00}"/>
              </a:ext>
            </a:extLst>
          </p:cNvPr>
          <p:cNvSpPr/>
          <p:nvPr userDrawn="1"/>
        </p:nvSpPr>
        <p:spPr>
          <a:xfrm rot="10800000">
            <a:off x="5028862" y="-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3"/>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FFFFFF"/>
                </a:solidFill>
              </a:rPr>
              <a:t>www.eiti.org</a:t>
            </a:r>
            <a:endParaRPr lang="nb-NO" sz="1400">
              <a:solidFill>
                <a:srgbClr val="FFFFFF"/>
              </a:solidFill>
            </a:endParaRPr>
          </a:p>
          <a:p>
            <a:r>
              <a:rPr lang="nb-NO" sz="1400">
                <a:solidFill>
                  <a:srgbClr val="FFFFFF"/>
                </a:solidFill>
              </a:rPr>
              <a:t>@</a:t>
            </a:r>
            <a:r>
              <a:rPr lang="nb-NO" sz="1400" err="1">
                <a:solidFill>
                  <a:srgbClr val="FFFFFF"/>
                </a:solidFill>
              </a:rPr>
              <a:t>EITIorg</a:t>
            </a:r>
            <a:endParaRPr lang="nb-NO" sz="1400">
              <a:solidFill>
                <a:srgbClr val="FFFFFF"/>
              </a:solidFill>
            </a:endParaRPr>
          </a:p>
        </p:txBody>
      </p:sp>
    </p:spTree>
    <p:extLst>
      <p:ext uri="{BB962C8B-B14F-4D97-AF65-F5344CB8AC3E}">
        <p14:creationId xmlns:p14="http://schemas.microsoft.com/office/powerpoint/2010/main" val="133299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002157"/>
                </a:solidFill>
              </a:rPr>
              <a:t>www.eiti.org</a:t>
            </a:r>
            <a:endParaRPr lang="nb-NO" sz="1400">
              <a:solidFill>
                <a:srgbClr val="002157"/>
              </a:solidFill>
            </a:endParaRPr>
          </a:p>
          <a:p>
            <a:r>
              <a:rPr lang="nb-NO" sz="1400">
                <a:solidFill>
                  <a:srgbClr val="002157"/>
                </a:solidFill>
              </a:rPr>
              <a:t>@</a:t>
            </a:r>
            <a:r>
              <a:rPr lang="nb-NO" sz="1400" err="1">
                <a:solidFill>
                  <a:srgbClr val="002157"/>
                </a:solidFill>
              </a:rPr>
              <a:t>EITIorg</a:t>
            </a:r>
            <a:endParaRPr lang="nb-NO" sz="140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1_pictur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9" name="Rectangle 8">
            <a:extLst>
              <a:ext uri="{FF2B5EF4-FFF2-40B4-BE49-F238E27FC236}">
                <a16:creationId xmlns:a16="http://schemas.microsoft.com/office/drawing/2014/main" id="{CF41344B-58B7-C649-BB2F-0F1B47F243D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BB8C847C-FD7F-FD42-BD44-7CDF1FAB5F87}"/>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469446E0-B354-BF41-9A69-98CC87CF9EE0}"/>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E4269DA-C37A-D940-A720-98642AF5CFDB}"/>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tellysbild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37" name="Rectangle 36">
            <a:extLst>
              <a:ext uri="{FF2B5EF4-FFF2-40B4-BE49-F238E27FC236}">
                <a16:creationId xmlns:a16="http://schemas.microsoft.com/office/drawing/2014/main" id="{0596C43E-9D9E-1D41-B0B3-CD0EB024A5E4}"/>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ctangle 37">
            <a:extLst>
              <a:ext uri="{FF2B5EF4-FFF2-40B4-BE49-F238E27FC236}">
                <a16:creationId xmlns:a16="http://schemas.microsoft.com/office/drawing/2014/main" id="{C29B5521-C2A3-A441-B999-F2447A458EA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EB866F8D-7F58-C141-BC3E-5DBF3CA36587}"/>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a:solidFill>
                  <a:srgbClr val="002157"/>
                </a:solidFill>
                <a:effectLst/>
                <a:latin typeface="+mj-lt"/>
                <a:ea typeface="+mn-ea"/>
                <a:cs typeface="+mn-cs"/>
              </a:rPr>
              <a:t>The global standard for </a:t>
            </a:r>
            <a:r>
              <a:rPr lang="nb-NO" sz="2000" b="0" i="0" kern="1200" err="1">
                <a:solidFill>
                  <a:srgbClr val="002157"/>
                </a:solidFill>
                <a:effectLst/>
                <a:latin typeface="+mj-lt"/>
                <a:ea typeface="+mn-ea"/>
                <a:cs typeface="+mn-cs"/>
              </a:rPr>
              <a:t>the</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good</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governance</a:t>
            </a:r>
            <a:br>
              <a:rPr lang="nb-NO" sz="2000" b="0" i="0" kern="1200">
                <a:solidFill>
                  <a:srgbClr val="002157"/>
                </a:solidFill>
                <a:effectLst/>
                <a:latin typeface="+mj-lt"/>
                <a:ea typeface="+mn-ea"/>
                <a:cs typeface="+mn-cs"/>
              </a:rPr>
            </a:br>
            <a:r>
              <a:rPr lang="nb-NO" sz="2000" b="0" i="0" kern="1200" err="1">
                <a:solidFill>
                  <a:srgbClr val="002157"/>
                </a:solidFill>
                <a:effectLst/>
                <a:latin typeface="+mj-lt"/>
                <a:ea typeface="+mn-ea"/>
                <a:cs typeface="+mn-cs"/>
              </a:rPr>
              <a:t>of</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oil</a:t>
            </a:r>
            <a:r>
              <a:rPr lang="nb-NO" sz="2000" b="0" i="0" kern="1200">
                <a:solidFill>
                  <a:srgbClr val="002157"/>
                </a:solidFill>
                <a:effectLst/>
                <a:latin typeface="+mj-lt"/>
                <a:ea typeface="+mn-ea"/>
                <a:cs typeface="+mn-cs"/>
              </a:rPr>
              <a:t>, gas and mineral </a:t>
            </a:r>
            <a:r>
              <a:rPr lang="nb-NO" sz="2000" b="0" i="0" kern="1200" err="1">
                <a:solidFill>
                  <a:srgbClr val="002157"/>
                </a:solidFill>
                <a:effectLst/>
                <a:latin typeface="+mj-lt"/>
                <a:ea typeface="+mn-ea"/>
                <a:cs typeface="+mn-cs"/>
              </a:rPr>
              <a:t>resources</a:t>
            </a:r>
            <a:r>
              <a:rPr lang="nb-NO" sz="2000" b="0" i="0" kern="1200">
                <a:solidFill>
                  <a:srgbClr val="002157"/>
                </a:solidFill>
                <a:effectLst/>
                <a:latin typeface="+mj-lt"/>
                <a:ea typeface="+mn-ea"/>
                <a:cs typeface="+mn-cs"/>
              </a:rPr>
              <a:t>.</a:t>
            </a:r>
            <a:endParaRPr lang="nb-NO" sz="2000" b="0" i="0">
              <a:solidFill>
                <a:srgbClr val="002157"/>
              </a:solidFill>
              <a:latin typeface="+mj-lt"/>
            </a:endParaRPr>
          </a:p>
        </p:txBody>
      </p:sp>
      <p:sp>
        <p:nvSpPr>
          <p:cNvPr id="46" name="Rectangle 45">
            <a:extLst>
              <a:ext uri="{FF2B5EF4-FFF2-40B4-BE49-F238E27FC236}">
                <a16:creationId xmlns:a16="http://schemas.microsoft.com/office/drawing/2014/main" id="{6BF01A5C-F0D7-7343-90AC-D12336C68785}"/>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8" name="Rectangle 17">
            <a:extLst>
              <a:ext uri="{FF2B5EF4-FFF2-40B4-BE49-F238E27FC236}">
                <a16:creationId xmlns:a16="http://schemas.microsoft.com/office/drawing/2014/main" id="{22C2A41E-824E-C949-AF2A-1CAFA124388F}"/>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23" name="Rectangle 22">
            <a:extLst>
              <a:ext uri="{FF2B5EF4-FFF2-40B4-BE49-F238E27FC236}">
                <a16:creationId xmlns:a16="http://schemas.microsoft.com/office/drawing/2014/main" id="{41CD7BD5-931D-E541-8629-0F1E0B04D6E8}"/>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8C5115EB-A749-CB40-ABA6-675F3CD2977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FA5CD8DD-12D1-4B4A-9238-1196CE17BCCA}"/>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05A3E740-DD37-9245-BD7A-8401CE3A6154}"/>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GB"/>
              <a:t>Click to 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GB"/>
              <a:t>Click icon to add picture</a:t>
            </a:r>
            <a:endParaRPr lang="en-US"/>
          </a:p>
        </p:txBody>
      </p:sp>
      <p:pic>
        <p:nvPicPr>
          <p:cNvPr id="25" name="Picture 24">
            <a:extLst>
              <a:ext uri="{FF2B5EF4-FFF2-40B4-BE49-F238E27FC236}">
                <a16:creationId xmlns:a16="http://schemas.microsoft.com/office/drawing/2014/main" id="{F6B3055C-3316-D645-ADCA-DEB8B4F59F07}"/>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30" name="Date Placeholder 3">
            <a:extLst>
              <a:ext uri="{FF2B5EF4-FFF2-40B4-BE49-F238E27FC236}">
                <a16:creationId xmlns:a16="http://schemas.microsoft.com/office/drawing/2014/main" id="{88854686-49CF-2044-8971-F5576D049B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6/24/2025</a:t>
            </a:fld>
            <a:endParaRPr lang="en-US"/>
          </a:p>
        </p:txBody>
      </p:sp>
      <p:sp>
        <p:nvSpPr>
          <p:cNvPr id="31" name="Footer Placeholder 4">
            <a:extLst>
              <a:ext uri="{FF2B5EF4-FFF2-40B4-BE49-F238E27FC236}">
                <a16:creationId xmlns:a16="http://schemas.microsoft.com/office/drawing/2014/main" id="{464EEBCF-38E5-AD4B-8659-D88B8DD95B4C}"/>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32" name="Slide Number Placeholder 5">
            <a:extLst>
              <a:ext uri="{FF2B5EF4-FFF2-40B4-BE49-F238E27FC236}">
                <a16:creationId xmlns:a16="http://schemas.microsoft.com/office/drawing/2014/main" id="{3D016E7E-798D-FE4E-93A5-3E0EDFA25B19}"/>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6/24/2025</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11308652" y="560417"/>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innhold og bild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6/24/2025</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4851699"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GB"/>
              <a:t>Click icon to add picture</a:t>
            </a:r>
            <a:endParaRPr lang="en-US"/>
          </a:p>
        </p:txBody>
      </p:sp>
    </p:spTree>
    <p:extLst>
      <p:ext uri="{BB962C8B-B14F-4D97-AF65-F5344CB8AC3E}">
        <p14:creationId xmlns:p14="http://schemas.microsoft.com/office/powerpoint/2010/main" val="111900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a:t>Klikk for å redigere tittelstil</a:t>
            </a:r>
            <a:endParaRPr lang="en-US"/>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a:t>Rediger tekststiler i malen
Andre nivå
Tredje nivå
Fjerde nivå
Femte nivå</a:t>
            </a:r>
            <a:endParaRPr lang="en-US"/>
          </a:p>
        </p:txBody>
      </p:sp>
      <p:sp>
        <p:nvSpPr>
          <p:cNvPr id="4" name="Date Placeholder 3"/>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6/24/2025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6" name="Slide Number Placeholder 5"/>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80" r:id="rId5"/>
    <p:sldLayoutId id="2147483676" r:id="rId6"/>
    <p:sldLayoutId id="2147483668" r:id="rId7"/>
    <p:sldLayoutId id="2147483650" r:id="rId8"/>
    <p:sldLayoutId id="2147483688" r:id="rId9"/>
    <p:sldLayoutId id="2147483686" r:id="rId10"/>
    <p:sldLayoutId id="2147483663" r:id="rId11"/>
    <p:sldLayoutId id="2147483689" r:id="rId12"/>
    <p:sldLayoutId id="2147483683" r:id="rId13"/>
    <p:sldLayoutId id="2147483684" r:id="rId14"/>
    <p:sldLayoutId id="2147483685" r:id="rId15"/>
    <p:sldLayoutId id="2147483687" r:id="rId16"/>
    <p:sldLayoutId id="2147483654" r:id="rId17"/>
    <p:sldLayoutId id="2147483681" r:id="rId18"/>
    <p:sldLayoutId id="2147483682" r:id="rId19"/>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6E31F-55FF-2E41-AB26-CEECCBD285AA}"/>
              </a:ext>
            </a:extLst>
          </p:cNvPr>
          <p:cNvSpPr>
            <a:spLocks noGrp="1"/>
          </p:cNvSpPr>
          <p:nvPr>
            <p:ph type="subTitle" idx="1"/>
          </p:nvPr>
        </p:nvSpPr>
        <p:spPr>
          <a:xfrm>
            <a:off x="643435" y="3886159"/>
            <a:ext cx="11227453" cy="744996"/>
          </a:xfrm>
        </p:spPr>
        <p:txBody>
          <a:bodyPr vert="horz" lIns="91440" tIns="45720" rIns="91440" bIns="45720" rtlCol="0" anchor="t">
            <a:normAutofit/>
          </a:bodyPr>
          <a:lstStyle/>
          <a:p>
            <a:r>
              <a:rPr lang="en-GB" sz="3600" dirty="0" err="1">
                <a:latin typeface="Arial" panose="020B0604020202020204" pitchFamily="34" charset="0"/>
                <a:cs typeface="Arial" panose="020B0604020202020204" pitchFamily="34" charset="0"/>
              </a:rPr>
              <a:t>Гол</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өөрчлөлтүүд</a:t>
            </a:r>
            <a:endParaRPr lang="en-GB" sz="36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0B9E2AE-17D2-1A43-8B68-275E4E90DD5E}"/>
              </a:ext>
            </a:extLst>
          </p:cNvPr>
          <p:cNvSpPr>
            <a:spLocks noGrp="1"/>
          </p:cNvSpPr>
          <p:nvPr>
            <p:ph type="body" sz="quarter" idx="13"/>
          </p:nvPr>
        </p:nvSpPr>
        <p:spPr/>
        <p:txBody>
          <a:bodyPr>
            <a:normAutofit fontScale="92500" lnSpcReduction="20000"/>
          </a:bodyPr>
          <a:lstStyle/>
          <a:p>
            <a:r>
              <a:rPr lang="mn-MN" dirty="0">
                <a:latin typeface="+mj-lt"/>
              </a:rPr>
              <a:t>ОҮИТБС</a:t>
            </a:r>
            <a:r>
              <a:rPr lang="nb-NO" dirty="0">
                <a:latin typeface="+mj-lt"/>
              </a:rPr>
              <a:t> Стандарт</a:t>
            </a:r>
            <a:r>
              <a:rPr lang="mn-MN" dirty="0">
                <a:latin typeface="+mj-lt"/>
              </a:rPr>
              <a:t> 2023</a:t>
            </a:r>
            <a:endParaRPr lang="nb-NO" dirty="0">
              <a:latin typeface="+mj-lt"/>
            </a:endParaRPr>
          </a:p>
        </p:txBody>
      </p:sp>
    </p:spTree>
    <p:extLst>
      <p:ext uri="{BB962C8B-B14F-4D97-AF65-F5344CB8AC3E}">
        <p14:creationId xmlns:p14="http://schemas.microsoft.com/office/powerpoint/2010/main" val="262333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7840005" cy="1196510"/>
          </a:xfrm>
        </p:spPr>
        <p:txBody>
          <a:bodyPr/>
          <a:lstStyle/>
          <a:p>
            <a:r>
              <a:rPr lang="ru-RU" dirty="0"/>
              <a:t>Лиценз</a:t>
            </a:r>
            <a:r>
              <a:rPr lang="mn-MN" dirty="0"/>
              <a:t> олголт болон</a:t>
            </a:r>
            <a:r>
              <a:rPr lang="ru-RU" dirty="0"/>
              <a:t> нөөцийн тухай ойлголт</a:t>
            </a:r>
            <a:endParaRPr lang="en-GB" dirty="0"/>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628991" cy="2799470"/>
          </a:xfrm>
        </p:spPr>
        <p:txBody>
          <a:bodyPr>
            <a:normAutofit/>
          </a:bodyPr>
          <a:lstStyle/>
          <a:p>
            <a:r>
              <a:rPr lang="mn-MN" sz="2400" dirty="0"/>
              <a:t>Улс орнууд уул </a:t>
            </a:r>
            <a:r>
              <a:rPr lang="mn-MN" sz="2400" b="1" dirty="0">
                <a:solidFill>
                  <a:srgbClr val="0090BF"/>
                </a:solidFill>
              </a:rPr>
              <a:t>уурхайн лицензийг хурдан шуурхай авах үндэслэл</a:t>
            </a:r>
            <a:r>
              <a:rPr lang="mn-MN" sz="2400" dirty="0"/>
              <a:t>, лиценз олгох үйл явцын нарийвчилсан мэдээллийг баримтжуулах шаардлагатай.</a:t>
            </a:r>
          </a:p>
          <a:p>
            <a:r>
              <a:rPr lang="mn-MN" sz="2400" dirty="0"/>
              <a:t>Улс орнуудын </a:t>
            </a:r>
            <a:r>
              <a:rPr lang="mn-MN" sz="2400" b="1" dirty="0">
                <a:solidFill>
                  <a:srgbClr val="0090BF"/>
                </a:solidFill>
              </a:rPr>
              <a:t>газрын тос, байгалийн хий, ашигт малтмалын батлагдсан нөөцөө </a:t>
            </a:r>
            <a:r>
              <a:rPr lang="mn-MN" sz="2400" dirty="0"/>
              <a:t>ил тод болгохыг уриална.</a:t>
            </a:r>
            <a:endParaRPr lang="en-GB" sz="2400" dirty="0"/>
          </a:p>
          <a:p>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dirty="0" err="1">
                <a:solidFill>
                  <a:srgbClr val="0090BF"/>
                </a:solidFill>
              </a:rPr>
              <a:t>Шаардлагууд</a:t>
            </a:r>
            <a:r>
              <a:rPr lang="en-GB" sz="2400" i="1" dirty="0">
                <a:solidFill>
                  <a:srgbClr val="0090BF"/>
                </a:solidFill>
              </a:rPr>
              <a:t> 2.2 </a:t>
            </a:r>
            <a:r>
              <a:rPr lang="mn-MN" sz="2400" i="1" dirty="0">
                <a:solidFill>
                  <a:srgbClr val="0090BF"/>
                </a:solidFill>
              </a:rPr>
              <a:t>ба</a:t>
            </a:r>
            <a:r>
              <a:rPr lang="en-GB" sz="2400" i="1" dirty="0">
                <a:solidFill>
                  <a:srgbClr val="0090BF"/>
                </a:solidFill>
              </a:rPr>
              <a:t> 3.1</a:t>
            </a:r>
          </a:p>
        </p:txBody>
      </p:sp>
    </p:spTree>
    <p:extLst>
      <p:ext uri="{BB962C8B-B14F-4D97-AF65-F5344CB8AC3E}">
        <p14:creationId xmlns:p14="http://schemas.microsoft.com/office/powerpoint/2010/main" val="353232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7840005" cy="1196510"/>
          </a:xfrm>
        </p:spPr>
        <p:txBody>
          <a:bodyPr/>
          <a:lstStyle/>
          <a:p>
            <a:r>
              <a:rPr lang="mn-MN" dirty="0">
                <a:latin typeface="+mj-lt"/>
              </a:rPr>
              <a:t>Ирээдүйн орлогоос юу хүлээж байгааг мэдэх</a:t>
            </a:r>
            <a:endParaRPr lang="en-GB" dirty="0">
              <a:latin typeface="+mj-lt"/>
            </a:endParaRP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964450"/>
            <a:ext cx="8135761" cy="2799470"/>
          </a:xfrm>
        </p:spPr>
        <p:txBody>
          <a:bodyPr>
            <a:noAutofit/>
          </a:bodyPr>
          <a:lstStyle/>
          <a:p>
            <a:r>
              <a:rPr lang="mn-MN" sz="2200" dirty="0"/>
              <a:t>Засгийн газрууд </a:t>
            </a:r>
            <a:r>
              <a:rPr lang="mn-MN" sz="2200" b="1" dirty="0">
                <a:solidFill>
                  <a:srgbClr val="0090BF"/>
                </a:solidFill>
              </a:rPr>
              <a:t>орлогын таамаглал, хувилбарууд </a:t>
            </a:r>
            <a:r>
              <a:rPr lang="mn-MN" sz="2200" dirty="0"/>
              <a:t>болон үндсэн таамаглалуудаа ил болгох төлөвтэй байна.</a:t>
            </a:r>
          </a:p>
          <a:p>
            <a:r>
              <a:rPr lang="mn-MN" sz="2200" dirty="0"/>
              <a:t>Олон талт бүлгүүдийн хүсэлтийн дагуу </a:t>
            </a:r>
            <a:r>
              <a:rPr lang="mn-MN" sz="2200" b="1" dirty="0">
                <a:solidFill>
                  <a:srgbClr val="0090BF"/>
                </a:solidFill>
              </a:rPr>
              <a:t>ирээдүйн үйлдвэрлэлийн төлөвлөгөөний </a:t>
            </a:r>
            <a:r>
              <a:rPr lang="mn-MN" sz="2200" dirty="0"/>
              <a:t>талаарх мэдээллийг ил болгохыг компаниудад уриалж байна.</a:t>
            </a:r>
            <a:endParaRPr lang="en-US" sz="2200" dirty="0"/>
          </a:p>
          <a:p>
            <a:r>
              <a:rPr lang="mn-MN" sz="2200" dirty="0"/>
              <a:t>ТӨҮГ-ын </a:t>
            </a:r>
            <a:r>
              <a:rPr lang="mn-MN" sz="2200" b="1" dirty="0">
                <a:solidFill>
                  <a:srgbClr val="0090BF"/>
                </a:solidFill>
              </a:rPr>
              <a:t>хөрөнгө оруулалтын шийдвэрүүд нь эрчим хүчний шилжилт </a:t>
            </a:r>
            <a:r>
              <a:rPr lang="mn-MN" sz="2200" dirty="0"/>
              <a:t>болон уур амьсгалын эрсдэлтэй хэрхэн уялдаж байгааг ил тод болгохыг уриалж байна.</a:t>
            </a:r>
            <a:endParaRPr lang="en-GB" sz="22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dirty="0" err="1">
                <a:solidFill>
                  <a:srgbClr val="0090BF"/>
                </a:solidFill>
              </a:rPr>
              <a:t>Шаардлагууд</a:t>
            </a:r>
            <a:r>
              <a:rPr lang="en-GB" sz="2400" i="1" dirty="0">
                <a:solidFill>
                  <a:srgbClr val="0090BF"/>
                </a:solidFill>
              </a:rPr>
              <a:t> </a:t>
            </a:r>
            <a:r>
              <a:rPr lang="en-GB" sz="2400" i="1" dirty="0">
                <a:solidFill>
                  <a:srgbClr val="0090BF"/>
                </a:solidFill>
                <a:highlight>
                  <a:srgbClr val="FFFFFF"/>
                </a:highlight>
              </a:rPr>
              <a:t>5.3 </a:t>
            </a:r>
            <a:r>
              <a:rPr lang="mn-MN" sz="2400" i="1" dirty="0">
                <a:solidFill>
                  <a:srgbClr val="0090BF"/>
                </a:solidFill>
                <a:highlight>
                  <a:srgbClr val="FFFFFF"/>
                </a:highlight>
              </a:rPr>
              <a:t>ба </a:t>
            </a:r>
            <a:r>
              <a:rPr lang="en-GB" sz="2400" i="1" dirty="0">
                <a:solidFill>
                  <a:srgbClr val="0090BF"/>
                </a:solidFill>
                <a:highlight>
                  <a:srgbClr val="FFFFFF"/>
                </a:highlight>
              </a:rPr>
              <a:t>2.6</a:t>
            </a:r>
          </a:p>
        </p:txBody>
      </p:sp>
    </p:spTree>
    <p:extLst>
      <p:ext uri="{BB962C8B-B14F-4D97-AF65-F5344CB8AC3E}">
        <p14:creationId xmlns:p14="http://schemas.microsoft.com/office/powerpoint/2010/main" val="240185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14523-1ADE-960E-9FD0-BC90BB9AD9CB}"/>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463040"/>
            <a:ext cx="5659514" cy="1092935"/>
          </a:xfrm>
        </p:spPr>
        <p:txBody>
          <a:bodyPr/>
          <a:lstStyle/>
          <a:p>
            <a:r>
              <a:rPr lang="mn-MN" dirty="0"/>
              <a:t>Жендер, нийгэм, байгаль орчин</a:t>
            </a:r>
            <a:endParaRPr lang="en-GB" dirty="0"/>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4" y="2813538"/>
            <a:ext cx="5659514" cy="2787654"/>
          </a:xfrm>
        </p:spPr>
        <p:txBody>
          <a:bodyPr>
            <a:normAutofit/>
          </a:bodyPr>
          <a:lstStyle/>
          <a:p>
            <a:pPr marL="0" indent="0">
              <a:buNone/>
            </a:pPr>
            <a:r>
              <a:rPr lang="mn-MN" sz="2400" dirty="0"/>
              <a:t>2023 оны ОҮИТБС-ын стандарт нь </a:t>
            </a:r>
            <a:r>
              <a:rPr lang="mn-MN" sz="2400" b="1" dirty="0">
                <a:solidFill>
                  <a:srgbClr val="0090BF"/>
                </a:solidFill>
              </a:rPr>
              <a:t>жендэр, нийгэм, байгаль орчны асуудлыг</a:t>
            </a:r>
            <a:r>
              <a:rPr lang="mn-MN" sz="2400" dirty="0"/>
              <a:t> авч үзсэн шийдвэр гаргах, ил тод илүү олон талт байдлыг дэмжихэд чиглэсэн сайжруулсан заалтуудыг багтаасан болно.</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90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srcRect/>
          <a:stretch/>
        </p:blipFill>
        <p:spPr>
          <a:xfrm flipH="1">
            <a:off x="8007232" y="1633205"/>
            <a:ext cx="3591589" cy="3591589"/>
          </a:xfrm>
          <a:prstGeom prst="rect">
            <a:avLst/>
          </a:prstGeom>
        </p:spPr>
      </p:pic>
    </p:spTree>
    <p:extLst>
      <p:ext uri="{BB962C8B-B14F-4D97-AF65-F5344CB8AC3E}">
        <p14:creationId xmlns:p14="http://schemas.microsoft.com/office/powerpoint/2010/main" val="401059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8487957" cy="1196510"/>
          </a:xfrm>
        </p:spPr>
        <p:txBody>
          <a:bodyPr/>
          <a:lstStyle/>
          <a:p>
            <a:r>
              <a:rPr lang="mn-MN" dirty="0">
                <a:latin typeface="+mj-lt"/>
              </a:rPr>
              <a:t>Олон нийтийн хэлэлцүүлэг, зөвшөөрлийн талаар мэдээлэх</a:t>
            </a:r>
            <a:endParaRPr lang="en-GB" dirty="0">
              <a:latin typeface="+mj-lt"/>
            </a:endParaRP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mn-MN" sz="2400" dirty="0"/>
              <a:t>Улс орнууд болон компаниуд ил тод болгож буй мэдээлэл дотор тусгай зөвшөөрөл олгох процессийг </a:t>
            </a:r>
            <a:r>
              <a:rPr lang="mn-MN" sz="2400" b="1" dirty="0">
                <a:solidFill>
                  <a:srgbClr val="0090BF"/>
                </a:solidFill>
              </a:rPr>
              <a:t>зөвлөлдөх үйл явцыг </a:t>
            </a:r>
            <a:r>
              <a:rPr lang="mn-MN" sz="2400" dirty="0"/>
              <a:t>тайлбарласан мэдээллийг ил тод болгох хүсч байна.</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 2.2</a:t>
            </a:r>
          </a:p>
        </p:txBody>
      </p:sp>
    </p:spTree>
    <p:extLst>
      <p:ext uri="{BB962C8B-B14F-4D97-AF65-F5344CB8AC3E}">
        <p14:creationId xmlns:p14="http://schemas.microsoft.com/office/powerpoint/2010/main" val="273857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44585" cy="1196510"/>
          </a:xfrm>
        </p:spPr>
        <p:txBody>
          <a:bodyPr/>
          <a:lstStyle/>
          <a:p>
            <a:r>
              <a:rPr lang="mn-MN" dirty="0">
                <a:latin typeface="+mj-lt"/>
              </a:rPr>
              <a:t>Нийгэмд үзүүлэх үр өгөөжийн талаарх хүйсээр өгөгдөл мэдээллээ ангилах</a:t>
            </a:r>
            <a:endParaRPr lang="en-GB" dirty="0">
              <a:latin typeface="+mj-lt"/>
            </a:endParaRP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mn-MN" sz="2400" dirty="0"/>
              <a:t>Улс орнууд орон нутгийн түвшинд орлогоо хэрхэн удирддаг, тэр дундаа эмэгтэйчүүд болон гадуурхагдсан бүлгүүдийг хэрхэн харгалзан үздэг талаар мэдээлэхийг хөхүүлэн дэмжинэ.</a:t>
            </a:r>
            <a:endParaRPr lang="en-GB" sz="2400" dirty="0"/>
          </a:p>
          <a:p>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dirty="0" err="1">
                <a:solidFill>
                  <a:srgbClr val="0090BF"/>
                </a:solidFill>
              </a:rPr>
              <a:t>Шаардлагууд</a:t>
            </a:r>
            <a:r>
              <a:rPr lang="en-GB" sz="2400" i="1" dirty="0">
                <a:solidFill>
                  <a:srgbClr val="0090BF"/>
                </a:solidFill>
              </a:rPr>
              <a:t> 5.2 </a:t>
            </a:r>
            <a:r>
              <a:rPr lang="mn-MN" sz="2400" i="1" dirty="0">
                <a:solidFill>
                  <a:srgbClr val="0090BF"/>
                </a:solidFill>
              </a:rPr>
              <a:t>ба</a:t>
            </a:r>
            <a:r>
              <a:rPr lang="en-GB" sz="2400" i="1" dirty="0">
                <a:solidFill>
                  <a:srgbClr val="0090BF"/>
                </a:solidFill>
              </a:rPr>
              <a:t> 6.1</a:t>
            </a:r>
          </a:p>
        </p:txBody>
      </p:sp>
    </p:spTree>
    <p:extLst>
      <p:ext uri="{BB962C8B-B14F-4D97-AF65-F5344CB8AC3E}">
        <p14:creationId xmlns:p14="http://schemas.microsoft.com/office/powerpoint/2010/main" val="2569227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745587" y="704745"/>
            <a:ext cx="10781849" cy="1196510"/>
          </a:xfrm>
        </p:spPr>
        <p:txBody>
          <a:bodyPr/>
          <a:lstStyle/>
          <a:p>
            <a:r>
              <a:rPr lang="mn-MN" dirty="0">
                <a:latin typeface="+mj-lt"/>
              </a:rPr>
              <a:t>Хөдөлмөр эрхлэлтийн талаарх дэлгэрэнгүй мэдээлэл</a:t>
            </a:r>
            <a:endParaRPr lang="en-GB" dirty="0">
              <a:latin typeface="+mj-lt"/>
            </a:endParaRP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686929"/>
            <a:ext cx="7713397" cy="2520366"/>
          </a:xfrm>
        </p:spPr>
        <p:txBody>
          <a:bodyPr>
            <a:normAutofit lnSpcReduction="10000"/>
          </a:bodyPr>
          <a:lstStyle/>
          <a:p>
            <a:r>
              <a:rPr lang="mn-MN" sz="2400" dirty="0"/>
              <a:t>Улс орнууд </a:t>
            </a:r>
            <a:r>
              <a:rPr lang="mn-MN" sz="2400" b="1" dirty="0">
                <a:solidFill>
                  <a:srgbClr val="0090BF"/>
                </a:solidFill>
              </a:rPr>
              <a:t>янз бүрийн түвшинд ажиллаж байгаа эмэгтэйчүүдийн </a:t>
            </a:r>
            <a:r>
              <a:rPr lang="mn-MN" sz="2400" dirty="0"/>
              <a:t>тоо, түүнчлэн дотоодын болон гадаадын иргэдийн хооронд хөдөлмөр эрхлэлт хэрхэн хуваарилагдсан талаарх мэдээллийг ил тод болгох шаардлагатай.</a:t>
            </a:r>
          </a:p>
          <a:p>
            <a:r>
              <a:rPr lang="mn-MN" sz="2400" dirty="0"/>
              <a:t>Компаниудыг </a:t>
            </a:r>
            <a:r>
              <a:rPr lang="mn-MN" sz="2400" b="1" dirty="0">
                <a:solidFill>
                  <a:srgbClr val="0090BF"/>
                </a:solidFill>
              </a:rPr>
              <a:t>цалингийн хэмжээгээ хүйсийн зөрүүгээр </a:t>
            </a:r>
            <a:r>
              <a:rPr lang="mn-MN" sz="2400" dirty="0"/>
              <a:t>ил тод болгохыг уриалж байна</a:t>
            </a:r>
            <a:endParaRPr lang="en-GB" sz="2400" dirty="0"/>
          </a:p>
          <a:p>
            <a:endParaRPr lang="en-GB" sz="2400" dirty="0"/>
          </a:p>
          <a:p>
            <a:endParaRPr lang="en-GB" sz="2400" dirty="0"/>
          </a:p>
          <a:p>
            <a:endParaRPr lang="en-GB" sz="2400" dirty="0"/>
          </a:p>
          <a:p>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009258"/>
            <a:ext cx="7174523" cy="461665"/>
          </a:xfrm>
          <a:prstGeom prst="rect">
            <a:avLst/>
          </a:prstGeom>
          <a:noFill/>
        </p:spPr>
        <p:txBody>
          <a:bodyPr wrap="square" rtlCol="0">
            <a:spAutoFit/>
          </a:bodyPr>
          <a:lstStyle/>
          <a:p>
            <a:r>
              <a:rPr lang="mn-MN" sz="2400" i="1" dirty="0">
                <a:solidFill>
                  <a:srgbClr val="0090BF"/>
                </a:solidFill>
              </a:rPr>
              <a:t>Шаардлага</a:t>
            </a:r>
            <a:r>
              <a:rPr lang="en-GB" sz="2400" i="1" dirty="0">
                <a:solidFill>
                  <a:srgbClr val="0090BF"/>
                </a:solidFill>
              </a:rPr>
              <a:t> 6.3</a:t>
            </a:r>
          </a:p>
        </p:txBody>
      </p:sp>
    </p:spTree>
    <p:extLst>
      <p:ext uri="{BB962C8B-B14F-4D97-AF65-F5344CB8AC3E}">
        <p14:creationId xmlns:p14="http://schemas.microsoft.com/office/powerpoint/2010/main" val="276585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8783821" cy="1196510"/>
          </a:xfrm>
        </p:spPr>
        <p:txBody>
          <a:bodyPr/>
          <a:lstStyle/>
          <a:p>
            <a:r>
              <a:rPr lang="mn-MN" dirty="0">
                <a:latin typeface="+mj-lt"/>
              </a:rPr>
              <a:t>Байгаль орчин, нийгэм, жендэрийн нөлөөллийн үнэлгээ</a:t>
            </a:r>
            <a:endParaRPr lang="en-GB" dirty="0">
              <a:latin typeface="+mj-lt"/>
            </a:endParaRP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mn-MN" sz="2400" dirty="0"/>
              <a:t>Улс орон, компаниуд </a:t>
            </a:r>
            <a:r>
              <a:rPr lang="mn-MN" sz="2400" b="1" dirty="0">
                <a:solidFill>
                  <a:srgbClr val="0090BF"/>
                </a:solidFill>
              </a:rPr>
              <a:t>байгаль орчин, нийгэм, жендэрийн нөлөөллийн үнэлгээ, мониторингийн тайланг </a:t>
            </a:r>
            <a:r>
              <a:rPr lang="mn-MN" sz="2400" dirty="0"/>
              <a:t>олон нийтэд нээлттэй байлгахыг шаардана.</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 6.4</a:t>
            </a:r>
          </a:p>
        </p:txBody>
      </p:sp>
    </p:spTree>
    <p:extLst>
      <p:ext uri="{BB962C8B-B14F-4D97-AF65-F5344CB8AC3E}">
        <p14:creationId xmlns:p14="http://schemas.microsoft.com/office/powerpoint/2010/main" val="277813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6F724-28C7-D86A-F131-F12A52984EDA}"/>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en-GB" dirty="0" err="1"/>
              <a:t>Орлого</a:t>
            </a:r>
            <a:r>
              <a:rPr lang="en-GB" dirty="0"/>
              <a:t> </a:t>
            </a:r>
            <a:r>
              <a:rPr lang="mn-MN" dirty="0"/>
              <a:t>төвлөрүүлэлт</a:t>
            </a:r>
            <a:endParaRPr lang="en-GB" dirty="0"/>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6771239" cy="2787654"/>
          </a:xfrm>
        </p:spPr>
        <p:txBody>
          <a:bodyPr>
            <a:normAutofit/>
          </a:bodyPr>
          <a:lstStyle/>
          <a:p>
            <a:pPr marL="0" indent="0">
              <a:buNone/>
            </a:pPr>
            <a:r>
              <a:rPr lang="mn-MN" sz="2400" dirty="0"/>
              <a:t>Шинэ болон боловсронгуй заалтууд нь </a:t>
            </a:r>
            <a:r>
              <a:rPr lang="mn-MN" sz="2400" b="1" dirty="0">
                <a:solidFill>
                  <a:srgbClr val="0090BF"/>
                </a:solidFill>
              </a:rPr>
              <a:t>орлогыг илүү дэлгэрэнгүй, нарийвчилан ил тод </a:t>
            </a:r>
            <a:r>
              <a:rPr lang="mn-MN" sz="2400" dirty="0"/>
              <a:t>болгохыг шаарддаг бөгөөд энэ нь улс орнууд татварын бааз сууриа бэхжүүлж, орлогыг нэмэгдүүлэхэд тусална.</a:t>
            </a:r>
            <a:r>
              <a:rPr lang="en-GB" sz="2400" dirty="0"/>
              <a:t> </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C3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srcRect/>
          <a:stretch/>
        </p:blipFill>
        <p:spPr>
          <a:xfrm>
            <a:off x="8007232" y="1633205"/>
            <a:ext cx="3591589" cy="3591589"/>
          </a:xfrm>
          <a:prstGeom prst="rect">
            <a:avLst/>
          </a:prstGeom>
        </p:spPr>
      </p:pic>
    </p:spTree>
    <p:extLst>
      <p:ext uri="{BB962C8B-B14F-4D97-AF65-F5344CB8AC3E}">
        <p14:creationId xmlns:p14="http://schemas.microsoft.com/office/powerpoint/2010/main" val="1687257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7713397" cy="1196510"/>
          </a:xfrm>
        </p:spPr>
        <p:txBody>
          <a:bodyPr/>
          <a:lstStyle/>
          <a:p>
            <a:r>
              <a:rPr lang="mn-MN" dirty="0"/>
              <a:t>Үйлдвэрлэл, экспортын талаар илүү чанартай ил тод мэдээлэл</a:t>
            </a:r>
            <a:endParaRPr lang="en-GB" dirty="0"/>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mn-MN" sz="2400" dirty="0"/>
              <a:t>Улс орнууд </a:t>
            </a:r>
            <a:r>
              <a:rPr lang="mn-MN" sz="2400" b="1" dirty="0">
                <a:solidFill>
                  <a:srgbClr val="0090BF"/>
                </a:solidFill>
              </a:rPr>
              <a:t>үйлдвэрлэл, экспортын </a:t>
            </a:r>
            <a:r>
              <a:rPr lang="mn-MN" sz="2400" dirty="0"/>
              <a:t>мэдээллийн үнэн зөвийг хэрхэн хянаж, баталгаажуулж байгаагаа ил болгох ёстой</a:t>
            </a:r>
          </a:p>
          <a:p>
            <a:r>
              <a:rPr lang="mn-MN" sz="2400" dirty="0"/>
              <a:t>Улс орнууд </a:t>
            </a:r>
            <a:r>
              <a:rPr lang="mn-MN" sz="2400" b="1" dirty="0">
                <a:solidFill>
                  <a:srgbClr val="0090BF"/>
                </a:solidFill>
              </a:rPr>
              <a:t>бичил уурхайн </a:t>
            </a:r>
            <a:r>
              <a:rPr lang="mn-MN" sz="2400" dirty="0"/>
              <a:t>үйлдвэрлэл, экспортын тооцоог ил болгох ёстой.</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dirty="0" err="1">
                <a:solidFill>
                  <a:srgbClr val="0090BF"/>
                </a:solidFill>
              </a:rPr>
              <a:t>Шаардлагууд</a:t>
            </a:r>
            <a:r>
              <a:rPr lang="en-GB" sz="2400" i="1" dirty="0">
                <a:solidFill>
                  <a:srgbClr val="0090BF"/>
                </a:solidFill>
              </a:rPr>
              <a:t> 3.2 </a:t>
            </a:r>
            <a:r>
              <a:rPr lang="mn-MN" sz="2400" i="1" dirty="0">
                <a:solidFill>
                  <a:srgbClr val="0090BF"/>
                </a:solidFill>
              </a:rPr>
              <a:t>ба</a:t>
            </a:r>
            <a:r>
              <a:rPr lang="en-GB" sz="2400" i="1" dirty="0">
                <a:solidFill>
                  <a:srgbClr val="0090BF"/>
                </a:solidFill>
              </a:rPr>
              <a:t> 3.3</a:t>
            </a:r>
          </a:p>
        </p:txBody>
      </p:sp>
    </p:spTree>
    <p:extLst>
      <p:ext uri="{BB962C8B-B14F-4D97-AF65-F5344CB8AC3E}">
        <p14:creationId xmlns:p14="http://schemas.microsoft.com/office/powerpoint/2010/main" val="83758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1" y="1194998"/>
            <a:ext cx="7394283" cy="1196510"/>
          </a:xfrm>
        </p:spPr>
        <p:txBody>
          <a:bodyPr/>
          <a:lstStyle/>
          <a:p>
            <a:r>
              <a:rPr lang="mn-MN" dirty="0"/>
              <a:t>Компаниудын зардлыг шилэн болгох</a:t>
            </a:r>
            <a:endParaRPr lang="en-GB" dirty="0"/>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982348"/>
            <a:ext cx="7955755" cy="2869809"/>
          </a:xfrm>
        </p:spPr>
        <p:txBody>
          <a:bodyPr>
            <a:normAutofit fontScale="92500" lnSpcReduction="20000"/>
          </a:bodyPr>
          <a:lstStyle/>
          <a:p>
            <a:r>
              <a:rPr lang="mn-MN" sz="2800" dirty="0"/>
              <a:t>Улс орнууд </a:t>
            </a:r>
            <a:r>
              <a:rPr lang="mn-MN" sz="2800" b="1" dirty="0">
                <a:solidFill>
                  <a:srgbClr val="0090BF"/>
                </a:solidFill>
              </a:rPr>
              <a:t>компаниудын зардалд хэрхэн хяналт </a:t>
            </a:r>
            <a:r>
              <a:rPr lang="mn-MN" sz="2800" dirty="0"/>
              <a:t>тавьж байгаагаа ил тод болгох шаардлагатай</a:t>
            </a:r>
            <a:endParaRPr lang="en-US" sz="2800" dirty="0"/>
          </a:p>
          <a:p>
            <a:r>
              <a:rPr lang="mn-MN" sz="2800" dirty="0"/>
              <a:t>Улс орнууд </a:t>
            </a:r>
            <a:r>
              <a:rPr lang="mn-MN" sz="2800" b="1" dirty="0">
                <a:solidFill>
                  <a:srgbClr val="0090BF"/>
                </a:solidFill>
              </a:rPr>
              <a:t>татвар, зардлын аудитын нэгтгэлийг </a:t>
            </a:r>
            <a:r>
              <a:rPr lang="mn-MN" sz="2800" dirty="0"/>
              <a:t>нийтлэх төлөвтэй байна</a:t>
            </a:r>
            <a:endParaRPr lang="en-US" sz="2800" dirty="0"/>
          </a:p>
          <a:p>
            <a:r>
              <a:rPr lang="mn-MN" sz="2800" dirty="0"/>
              <a:t>Улс орнууд болон компаниудыг </a:t>
            </a:r>
            <a:r>
              <a:rPr lang="mn-MN" sz="2800" b="1" dirty="0">
                <a:solidFill>
                  <a:srgbClr val="0090BF"/>
                </a:solidFill>
              </a:rPr>
              <a:t>хөрөнгийн болон үйл ажиллагааны зардал, нийт зардлыг </a:t>
            </a:r>
            <a:r>
              <a:rPr lang="mn-MN" sz="2800" dirty="0"/>
              <a:t>ил тод болгохыг хөхүүлэн дэмжинэ.</a:t>
            </a:r>
            <a:endParaRPr lang="en-GB" sz="2800" dirty="0"/>
          </a:p>
          <a:p>
            <a:endParaRPr lang="en-GB" sz="28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 4.10</a:t>
            </a:r>
          </a:p>
        </p:txBody>
      </p:sp>
    </p:spTree>
    <p:extLst>
      <p:ext uri="{BB962C8B-B14F-4D97-AF65-F5344CB8AC3E}">
        <p14:creationId xmlns:p14="http://schemas.microsoft.com/office/powerpoint/2010/main" val="179772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194998"/>
            <a:ext cx="6487036" cy="671660"/>
          </a:xfrm>
        </p:spPr>
        <p:txBody>
          <a:bodyPr/>
          <a:lstStyle/>
          <a:p>
            <a:r>
              <a:rPr lang="mn-MN" dirty="0">
                <a:latin typeface="Arial" panose="020B0604020202020204" pitchFamily="34" charset="0"/>
                <a:cs typeface="Arial" panose="020B0604020202020204" pitchFamily="34" charset="0"/>
              </a:rPr>
              <a:t>ОҮИТБС Стандарт 2023</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019792"/>
            <a:ext cx="6487036" cy="3581400"/>
          </a:xfrm>
        </p:spPr>
        <p:txBody>
          <a:bodyPr>
            <a:normAutofit/>
          </a:bodyPr>
          <a:lstStyle/>
          <a:p>
            <a:r>
              <a:rPr lang="mn-MN" sz="2400" dirty="0"/>
              <a:t>ОҮИТБС-ын стандарт нь </a:t>
            </a:r>
            <a:r>
              <a:rPr lang="mn-MN" sz="2400" b="1" dirty="0">
                <a:solidFill>
                  <a:srgbClr val="0090BF"/>
                </a:solidFill>
              </a:rPr>
              <a:t>оролцогч талуудын хэрэгцээ</a:t>
            </a:r>
            <a:r>
              <a:rPr lang="mn-MN" sz="2400" dirty="0"/>
              <a:t>, </a:t>
            </a:r>
            <a:r>
              <a:rPr lang="mn-MN" sz="2400" b="1" dirty="0">
                <a:solidFill>
                  <a:srgbClr val="0090BF"/>
                </a:solidFill>
              </a:rPr>
              <a:t>өөрчлөгдөж буй дэлхийн нөхцөл байдалд </a:t>
            </a:r>
            <a:r>
              <a:rPr lang="mn-MN" sz="2400" dirty="0"/>
              <a:t>нийцүүлэн боловсронгуй болсон</a:t>
            </a:r>
            <a:r>
              <a:rPr lang="en-US" sz="2400" dirty="0"/>
              <a:t>. </a:t>
            </a:r>
          </a:p>
          <a:p>
            <a:r>
              <a:rPr lang="mn-MN" sz="2400" dirty="0"/>
              <a:t>Шинэ, боловсронгуй</a:t>
            </a:r>
            <a:r>
              <a:rPr lang="en-US" sz="2400" dirty="0"/>
              <a:t> </a:t>
            </a:r>
            <a:r>
              <a:rPr lang="mn-MN" sz="2400" dirty="0"/>
              <a:t>болсон заалтууд нь улс орнуудад байгалийн баялгийн засаглалтай холбоотой өнөөдөр </a:t>
            </a:r>
            <a:r>
              <a:rPr lang="mn-MN" sz="2400" b="1" dirty="0">
                <a:solidFill>
                  <a:srgbClr val="0090BF"/>
                </a:solidFill>
              </a:rPr>
              <a:t>хамгийн тулгамдсан сорилтод хариу өгөх</a:t>
            </a:r>
            <a:r>
              <a:rPr lang="mn-MN" sz="2400" dirty="0"/>
              <a:t> боломжийг олгож байна.</a:t>
            </a:r>
            <a:endParaRPr lang="en-US" sz="2400" dirty="0"/>
          </a:p>
        </p:txBody>
      </p:sp>
      <p:pic>
        <p:nvPicPr>
          <p:cNvPr id="6" name="Picture 5">
            <a:extLst>
              <a:ext uri="{FF2B5EF4-FFF2-40B4-BE49-F238E27FC236}">
                <a16:creationId xmlns:a16="http://schemas.microsoft.com/office/drawing/2014/main" id="{DF113868-8272-5D17-3A9E-D9FD9DC98972}"/>
              </a:ext>
            </a:extLst>
          </p:cNvPr>
          <p:cNvPicPr>
            <a:picLocks noChangeAspect="1"/>
          </p:cNvPicPr>
          <p:nvPr/>
        </p:nvPicPr>
        <p:blipFill>
          <a:blip r:embed="rId3"/>
          <a:srcRect l="23912" r="23912"/>
          <a:stretch/>
        </p:blipFill>
        <p:spPr>
          <a:xfrm>
            <a:off x="7414053" y="0"/>
            <a:ext cx="4777946" cy="6858000"/>
          </a:xfrm>
          <a:prstGeom prst="rect">
            <a:avLst/>
          </a:prstGeom>
        </p:spPr>
      </p:pic>
      <p:sp>
        <p:nvSpPr>
          <p:cNvPr id="7" name="Rectangle 6">
            <a:extLst>
              <a:ext uri="{FF2B5EF4-FFF2-40B4-BE49-F238E27FC236}">
                <a16:creationId xmlns:a16="http://schemas.microsoft.com/office/drawing/2014/main" id="{C027A97E-635A-1127-E619-225EAF58D239}"/>
              </a:ext>
            </a:extLst>
          </p:cNvPr>
          <p:cNvSpPr/>
          <p:nvPr/>
        </p:nvSpPr>
        <p:spPr>
          <a:xfrm>
            <a:off x="7414053" y="0"/>
            <a:ext cx="4777946" cy="6858000"/>
          </a:xfrm>
          <a:prstGeom prst="rect">
            <a:avLst/>
          </a:prstGeom>
          <a:gradFill flip="none" rotWithShape="1">
            <a:gsLst>
              <a:gs pos="0">
                <a:srgbClr val="005B8C"/>
              </a:gs>
              <a:gs pos="41000">
                <a:schemeClr val="accent1">
                  <a:shade val="67500"/>
                  <a:satMod val="115000"/>
                  <a:alpha val="66785"/>
                  <a:lumMod val="69000"/>
                </a:schemeClr>
              </a:gs>
              <a:gs pos="100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751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8247970" cy="1196510"/>
          </a:xfrm>
        </p:spPr>
        <p:txBody>
          <a:bodyPr/>
          <a:lstStyle/>
          <a:p>
            <a:r>
              <a:rPr lang="mn-MN" dirty="0"/>
              <a:t>Орлогыг ил тод болгох илүү хялбар үйл явцад хүрэх замнал</a:t>
            </a:r>
            <a:endParaRPr lang="en-GB" dirty="0"/>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3" y="2982348"/>
            <a:ext cx="7502382" cy="2869809"/>
          </a:xfrm>
        </p:spPr>
        <p:txBody>
          <a:bodyPr>
            <a:normAutofit/>
          </a:bodyPr>
          <a:lstStyle/>
          <a:p>
            <a:r>
              <a:rPr lang="mn-MN" sz="2400" dirty="0"/>
              <a:t>Одоогийн байдлаар стандартын журмын дагуу төлбөр, орлогыг Бие даасан хянан нэгтгэгч нэгтгэдэг.</a:t>
            </a:r>
          </a:p>
          <a:p>
            <a:r>
              <a:rPr lang="mn-MN" sz="2400" dirty="0"/>
              <a:t>ОҮИТБС нь өндөр чанартай өгөгдлийг хангахад илүү эрсдэлд суурилсан арга замын  хувилбаруудыг боловсруулж байна.</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dirty="0" err="1">
                <a:solidFill>
                  <a:srgbClr val="0090BF"/>
                </a:solidFill>
              </a:rPr>
              <a:t>Шаардлагууд</a:t>
            </a:r>
            <a:r>
              <a:rPr lang="en-GB" sz="2400" i="1" dirty="0">
                <a:solidFill>
                  <a:srgbClr val="0090BF"/>
                </a:solidFill>
              </a:rPr>
              <a:t> 4.1 </a:t>
            </a:r>
            <a:r>
              <a:rPr lang="mn-MN" sz="2400" i="1" dirty="0">
                <a:solidFill>
                  <a:srgbClr val="0090BF"/>
                </a:solidFill>
              </a:rPr>
              <a:t>ба</a:t>
            </a:r>
            <a:r>
              <a:rPr lang="en-GB" sz="2400" i="1" dirty="0">
                <a:solidFill>
                  <a:srgbClr val="0090BF"/>
                </a:solidFill>
              </a:rPr>
              <a:t> 4.9</a:t>
            </a:r>
          </a:p>
        </p:txBody>
      </p:sp>
    </p:spTree>
    <p:extLst>
      <p:ext uri="{BB962C8B-B14F-4D97-AF65-F5344CB8AC3E}">
        <p14:creationId xmlns:p14="http://schemas.microsoft.com/office/powerpoint/2010/main" val="347836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9584400" cy="1196510"/>
          </a:xfrm>
        </p:spPr>
        <p:txBody>
          <a:bodyPr/>
          <a:lstStyle/>
          <a:p>
            <a:r>
              <a:rPr lang="mn-MN" dirty="0"/>
              <a:t>Гэрээний ил тод байдлыг бэхжүүлэх</a:t>
            </a:r>
            <a:endParaRPr lang="en-GB" dirty="0"/>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686929"/>
            <a:ext cx="8212430" cy="3207434"/>
          </a:xfrm>
        </p:spPr>
        <p:txBody>
          <a:bodyPr>
            <a:normAutofit/>
          </a:bodyPr>
          <a:lstStyle/>
          <a:p>
            <a:r>
              <a:rPr lang="mn-MN" sz="2400" dirty="0"/>
              <a:t>Олон талт оролцогчдын бүлгүүд материаллаг байдал, бодит байдлын үүднээс аль </a:t>
            </a:r>
            <a:r>
              <a:rPr lang="mn-MN" sz="2400" b="1" dirty="0">
                <a:solidFill>
                  <a:srgbClr val="0090BF"/>
                </a:solidFill>
              </a:rPr>
              <a:t>хайгуулын гэрээг</a:t>
            </a:r>
            <a:r>
              <a:rPr lang="mn-MN" sz="2400" dirty="0"/>
              <a:t> ил тод болгохыг тодорхойлох шаардлагатай.</a:t>
            </a:r>
            <a:endParaRPr lang="en-US" sz="2400" dirty="0"/>
          </a:p>
          <a:p>
            <a:r>
              <a:rPr lang="mn-MN" sz="2400" dirty="0"/>
              <a:t>Гэрээнд ямар баримт бичгийг хавсралт, нэмэлт, гэж үзэхийг анхаарч үзэх шаардлагатай</a:t>
            </a:r>
            <a:r>
              <a:rPr lang="en-US" sz="2400" dirty="0"/>
              <a:t>.</a:t>
            </a:r>
            <a:endParaRPr lang="en-GB" sz="2400" dirty="0"/>
          </a:p>
          <a:p>
            <a:endParaRPr lang="en-GB" sz="2400" dirty="0"/>
          </a:p>
          <a:p>
            <a:endParaRPr lang="en-GB" sz="2400" dirty="0"/>
          </a:p>
          <a:p>
            <a:endParaRPr lang="en-GB" sz="2400" dirty="0"/>
          </a:p>
          <a:p>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642812" y="1929843"/>
            <a:ext cx="7174523" cy="461665"/>
          </a:xfrm>
          <a:prstGeom prst="rect">
            <a:avLst/>
          </a:prstGeom>
          <a:noFill/>
        </p:spPr>
        <p:txBody>
          <a:bodyPr wrap="square" rtlCol="0">
            <a:spAutoFit/>
          </a:bodyPr>
          <a:lstStyle/>
          <a:p>
            <a:r>
              <a:rPr lang="mn-MN" sz="2400" i="1" dirty="0">
                <a:solidFill>
                  <a:srgbClr val="0090BF"/>
                </a:solidFill>
              </a:rPr>
              <a:t>Шаардлага </a:t>
            </a:r>
            <a:r>
              <a:rPr lang="en-GB" sz="2400" i="1" dirty="0">
                <a:solidFill>
                  <a:srgbClr val="0090BF"/>
                </a:solidFill>
              </a:rPr>
              <a:t>2.4</a:t>
            </a:r>
          </a:p>
        </p:txBody>
      </p:sp>
      <p:pic>
        <p:nvPicPr>
          <p:cNvPr id="7" name="Picture 6">
            <a:extLst>
              <a:ext uri="{FF2B5EF4-FFF2-40B4-BE49-F238E27FC236}">
                <a16:creationId xmlns:a16="http://schemas.microsoft.com/office/drawing/2014/main" id="{23BC7B73-4C47-8C67-3217-D1352A573C17}"/>
              </a:ext>
            </a:extLst>
          </p:cNvPr>
          <p:cNvPicPr>
            <a:picLocks noChangeAspect="1"/>
          </p:cNvPicPr>
          <p:nvPr/>
        </p:nvPicPr>
        <p:blipFill rotWithShape="1">
          <a:blip r:embed="rId3">
            <a:alphaModFix amt="20000"/>
          </a:blip>
          <a:srcRect l="13751" r="29570"/>
          <a:stretch/>
        </p:blipFill>
        <p:spPr>
          <a:xfrm>
            <a:off x="9392369" y="1445249"/>
            <a:ext cx="2799631" cy="4939510"/>
          </a:xfrm>
          <a:prstGeom prst="rect">
            <a:avLst/>
          </a:prstGeom>
        </p:spPr>
      </p:pic>
    </p:spTree>
    <p:extLst>
      <p:ext uri="{BB962C8B-B14F-4D97-AF65-F5344CB8AC3E}">
        <p14:creationId xmlns:p14="http://schemas.microsoft.com/office/powerpoint/2010/main" val="101710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9584400" cy="1196510"/>
          </a:xfrm>
        </p:spPr>
        <p:txBody>
          <a:bodyPr/>
          <a:lstStyle/>
          <a:p>
            <a:r>
              <a:rPr lang="mn-MN" dirty="0"/>
              <a:t>Гэрээний ил тод байдлыг бэхжүүлэх</a:t>
            </a:r>
            <a:endParaRPr lang="en-GB" dirty="0"/>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518117"/>
            <a:ext cx="8233902" cy="3376246"/>
          </a:xfrm>
        </p:spPr>
        <p:txBody>
          <a:bodyPr>
            <a:normAutofit fontScale="92500" lnSpcReduction="10000"/>
          </a:bodyPr>
          <a:lstStyle/>
          <a:p>
            <a:r>
              <a:rPr lang="mn-MN" sz="2400" dirty="0"/>
              <a:t>Улс орнууд үйлдвэрлэлийн болон </a:t>
            </a:r>
            <a:r>
              <a:rPr lang="mn-MN" sz="2400" b="1" dirty="0">
                <a:solidFill>
                  <a:srgbClr val="0090BF"/>
                </a:solidFill>
              </a:rPr>
              <a:t>бусад биет бус орлогын төрийн өмчийн хувьд оногдох бүтээгдэхүүнийг </a:t>
            </a:r>
            <a:r>
              <a:rPr lang="mn-MN" sz="2400" dirty="0"/>
              <a:t>худалдах нөхцөлийг тусгасан гэрээг ил тод болгохыг уриалж байна.</a:t>
            </a:r>
          </a:p>
          <a:p>
            <a:r>
              <a:rPr lang="mn-MN" sz="2400" dirty="0"/>
              <a:t>Улс орнууд </a:t>
            </a:r>
            <a:r>
              <a:rPr lang="mn-MN" sz="2400" b="1" dirty="0">
                <a:solidFill>
                  <a:srgbClr val="0090BF"/>
                </a:solidFill>
              </a:rPr>
              <a:t>дэд бүтэц, бартерын заалт </a:t>
            </a:r>
            <a:r>
              <a:rPr lang="mn-MN" sz="2400" dirty="0"/>
              <a:t>бүхий аливаа гэрээ, түүний дотор нөөц баялгаар баталгаажсан зээлийн гэрээг ил тод болгохыг уриалж байна.</a:t>
            </a:r>
          </a:p>
          <a:p>
            <a:r>
              <a:rPr lang="mn-MN" sz="2400" dirty="0"/>
              <a:t>Улс орнууд нийгмийн ба байгаль орчны холбогдолтой төлбөрүүд, тэдгээрийн гэрээ, хавсралт зэрэг бусад салшүгй хэсг болох баримт бичгүүдийг ил тод болгоно.</a:t>
            </a:r>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793253"/>
            <a:ext cx="7174523" cy="461665"/>
          </a:xfrm>
          <a:prstGeom prst="rect">
            <a:avLst/>
          </a:prstGeom>
          <a:noFill/>
        </p:spPr>
        <p:txBody>
          <a:bodyPr wrap="square" rtlCol="0">
            <a:spAutoFit/>
          </a:bodyPr>
          <a:lstStyle/>
          <a:p>
            <a:r>
              <a:rPr lang="en-GB" sz="2400" i="1" dirty="0" err="1">
                <a:solidFill>
                  <a:srgbClr val="0090BF"/>
                </a:solidFill>
              </a:rPr>
              <a:t>Шаардлагууд</a:t>
            </a:r>
            <a:r>
              <a:rPr lang="en-GB" sz="2400" i="1" dirty="0">
                <a:solidFill>
                  <a:srgbClr val="0090BF"/>
                </a:solidFill>
              </a:rPr>
              <a:t> 4.2, 4.3 </a:t>
            </a:r>
            <a:r>
              <a:rPr lang="mn-MN" sz="2400" i="1" dirty="0">
                <a:solidFill>
                  <a:srgbClr val="0090BF"/>
                </a:solidFill>
              </a:rPr>
              <a:t>ба</a:t>
            </a:r>
            <a:r>
              <a:rPr lang="en-GB" sz="2400" i="1" dirty="0">
                <a:solidFill>
                  <a:srgbClr val="0090BF"/>
                </a:solidFill>
              </a:rPr>
              <a:t> 6.1</a:t>
            </a:r>
          </a:p>
        </p:txBody>
      </p:sp>
      <p:pic>
        <p:nvPicPr>
          <p:cNvPr id="6" name="Picture 5">
            <a:extLst>
              <a:ext uri="{FF2B5EF4-FFF2-40B4-BE49-F238E27FC236}">
                <a16:creationId xmlns:a16="http://schemas.microsoft.com/office/drawing/2014/main" id="{AD7388B3-9D1B-5C84-F3EE-1246DFE700C9}"/>
              </a:ext>
            </a:extLst>
          </p:cNvPr>
          <p:cNvPicPr>
            <a:picLocks noChangeAspect="1"/>
          </p:cNvPicPr>
          <p:nvPr/>
        </p:nvPicPr>
        <p:blipFill rotWithShape="1">
          <a:blip r:embed="rId3">
            <a:alphaModFix amt="20000"/>
          </a:blip>
          <a:srcRect l="13751" r="29570"/>
          <a:stretch/>
        </p:blipFill>
        <p:spPr>
          <a:xfrm>
            <a:off x="9392369" y="1445249"/>
            <a:ext cx="2799631" cy="4939510"/>
          </a:xfrm>
          <a:prstGeom prst="rect">
            <a:avLst/>
          </a:prstGeom>
        </p:spPr>
      </p:pic>
    </p:spTree>
    <p:extLst>
      <p:ext uri="{BB962C8B-B14F-4D97-AF65-F5344CB8AC3E}">
        <p14:creationId xmlns:p14="http://schemas.microsoft.com/office/powerpoint/2010/main" val="65439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alpha val="523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mn-MN" dirty="0"/>
              <a:t>Шилжилтийн зохицуулалт</a:t>
            </a:r>
            <a:endParaRPr lang="en-GB" dirty="0"/>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lnSpcReduction="10000"/>
          </a:bodyPr>
          <a:lstStyle/>
          <a:p>
            <a:r>
              <a:rPr lang="mn-MN" sz="2400" dirty="0"/>
              <a:t>Хэрэгжүүлэгч орнуудыг 2025 оны 1-р сарын 1-ээс эхлэн 2023 оны ОҮИТБС-ын стандартын дагуу үнэлнэ.</a:t>
            </a:r>
          </a:p>
          <a:p>
            <a:r>
              <a:rPr lang="mn-MN" sz="2400" dirty="0"/>
              <a:t>Шилжилтийг хөнгөвчлөхийн тулд улс орнууд ОҮИТБС-ын дараагийн ажлын төлөвлөгөө болон тайлагналын мөчлөгт өөрчлөлт оруулахыг хөхүүлэн дэмжинэ.</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642812" y="2043669"/>
            <a:ext cx="7174523" cy="461665"/>
          </a:xfrm>
          <a:prstGeom prst="rect">
            <a:avLst/>
          </a:prstGeom>
          <a:noFill/>
        </p:spPr>
        <p:txBody>
          <a:bodyPr wrap="square" rtlCol="0">
            <a:spAutoFit/>
          </a:bodyPr>
          <a:lstStyle/>
          <a:p>
            <a:r>
              <a:rPr lang="mn-MN" sz="2400" i="1" dirty="0">
                <a:solidFill>
                  <a:srgbClr val="0090BF"/>
                </a:solidFill>
              </a:rPr>
              <a:t>Өөрчлөлтүүд хэзээ хүчин төгөлдөр болох вэ?</a:t>
            </a:r>
            <a:endParaRPr lang="en-GB" sz="2400" i="1" dirty="0">
              <a:solidFill>
                <a:srgbClr val="0090BF"/>
              </a:solidFill>
            </a:endParaRPr>
          </a:p>
        </p:txBody>
      </p:sp>
      <p:pic>
        <p:nvPicPr>
          <p:cNvPr id="9" name="Picture 8" descr="Icon&#10;&#10;Description automatically generated">
            <a:extLst>
              <a:ext uri="{FF2B5EF4-FFF2-40B4-BE49-F238E27FC236}">
                <a16:creationId xmlns:a16="http://schemas.microsoft.com/office/drawing/2014/main" id="{A6F06F5A-7C1C-C694-D111-BDD6EA370F00}"/>
              </a:ext>
            </a:extLst>
          </p:cNvPr>
          <p:cNvPicPr>
            <a:picLocks noChangeAspect="1"/>
          </p:cNvPicPr>
          <p:nvPr/>
        </p:nvPicPr>
        <p:blipFill rotWithShape="1">
          <a:blip r:embed="rId3">
            <a:alphaModFix amt="35000"/>
          </a:blip>
          <a:srcRect l="17017" t="17424" r="27051" b="14852"/>
          <a:stretch/>
        </p:blipFill>
        <p:spPr>
          <a:xfrm>
            <a:off x="8356209" y="1580009"/>
            <a:ext cx="3835791" cy="4644517"/>
          </a:xfrm>
          <a:prstGeom prst="rect">
            <a:avLst/>
          </a:prstGeom>
        </p:spPr>
      </p:pic>
    </p:spTree>
    <p:extLst>
      <p:ext uri="{BB962C8B-B14F-4D97-AF65-F5344CB8AC3E}">
        <p14:creationId xmlns:p14="http://schemas.microsoft.com/office/powerpoint/2010/main" val="220232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C599-A1DB-663B-2A2E-54348C1EC6F5}"/>
              </a:ext>
            </a:extLst>
          </p:cNvPr>
          <p:cNvSpPr>
            <a:spLocks noGrp="1"/>
          </p:cNvSpPr>
          <p:nvPr>
            <p:ph type="title"/>
          </p:nvPr>
        </p:nvSpPr>
        <p:spPr/>
        <p:txBody>
          <a:bodyPr/>
          <a:lstStyle/>
          <a:p>
            <a:r>
              <a:rPr lang="mn-MN" dirty="0"/>
              <a:t>Украинд үзүүлэх үр дагавар</a:t>
            </a:r>
            <a:endParaRPr lang="en-GB" dirty="0"/>
          </a:p>
        </p:txBody>
      </p:sp>
      <p:sp>
        <p:nvSpPr>
          <p:cNvPr id="3" name="Content Placeholder 2">
            <a:extLst>
              <a:ext uri="{FF2B5EF4-FFF2-40B4-BE49-F238E27FC236}">
                <a16:creationId xmlns:a16="http://schemas.microsoft.com/office/drawing/2014/main" id="{C716F213-598D-0838-BE02-EDFA38CB903B}"/>
              </a:ext>
            </a:extLst>
          </p:cNvPr>
          <p:cNvSpPr>
            <a:spLocks noGrp="1"/>
          </p:cNvSpPr>
          <p:nvPr>
            <p:ph idx="1"/>
          </p:nvPr>
        </p:nvSpPr>
        <p:spPr/>
        <p:txBody>
          <a:bodyPr/>
          <a:lstStyle/>
          <a:p>
            <a:r>
              <a:rPr lang="mn-MN" dirty="0"/>
              <a:t>ОҮИТБС-ын шаардлагуудыг тайлагнах нь үндэсний тэргүүлэх зорилтуудтай нийцэж байгаа эсэхийг баталгаажуулах</a:t>
            </a:r>
          </a:p>
          <a:p>
            <a:r>
              <a:rPr lang="mn-MN" dirty="0"/>
              <a:t>Олборлолт, эрчим хүчний салбарын дайны эдийн засагт оруулсан хувь нэмрийг онцлон тэмдэглэх</a:t>
            </a:r>
          </a:p>
          <a:p>
            <a:r>
              <a:rPr lang="mn-MN" dirty="0"/>
              <a:t>ОҮИТБС-ын тайлан нь авлигын эрсдэлтэй тэмцэхэд хэрхэн хувь нэмэр оруулдгийг харуулах</a:t>
            </a:r>
          </a:p>
          <a:p>
            <a:r>
              <a:rPr lang="mn-MN" dirty="0"/>
              <a:t>Мэдээллийг түгээн дэлгэрүүлэх, системтэй танилцуулах ахиц дэвшлийг хурдасгах</a:t>
            </a:r>
          </a:p>
          <a:p>
            <a:r>
              <a:rPr lang="mn-MN" dirty="0"/>
              <a:t>Олон нийтэд мэдээлэх нь үндэсний аюулгүй байдлын асуудалд үүсгэж болзошгүй зүйлсийг онцлон тэмдэглэх</a:t>
            </a:r>
            <a:endParaRPr lang="en-GB" dirty="0"/>
          </a:p>
        </p:txBody>
      </p:sp>
    </p:spTree>
    <p:extLst>
      <p:ext uri="{BB962C8B-B14F-4D97-AF65-F5344CB8AC3E}">
        <p14:creationId xmlns:p14="http://schemas.microsoft.com/office/powerpoint/2010/main" val="2670601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ACA09-AF16-AC40-89B1-D389F8A118EB}"/>
              </a:ext>
            </a:extLst>
          </p:cNvPr>
          <p:cNvSpPr>
            <a:spLocks noGrp="1"/>
          </p:cNvSpPr>
          <p:nvPr>
            <p:ph type="body" sz="quarter" idx="13"/>
          </p:nvPr>
        </p:nvSpPr>
        <p:spPr/>
        <p:txBody>
          <a:bodyPr/>
          <a:lstStyle/>
          <a:p>
            <a:r>
              <a:rPr lang="mn-MN" dirty="0"/>
              <a:t>Баярлалаа</a:t>
            </a:r>
            <a:endParaRPr lang="nb-NO" dirty="0"/>
          </a:p>
        </p:txBody>
      </p:sp>
      <p:sp>
        <p:nvSpPr>
          <p:cNvPr id="3" name="TextBox 2">
            <a:extLst>
              <a:ext uri="{FF2B5EF4-FFF2-40B4-BE49-F238E27FC236}">
                <a16:creationId xmlns:a16="http://schemas.microsoft.com/office/drawing/2014/main" id="{C786EC50-5FE3-A04B-AA6D-D0943ED21E59}"/>
              </a:ext>
            </a:extLst>
          </p:cNvPr>
          <p:cNvSpPr txBox="1"/>
          <p:nvPr/>
        </p:nvSpPr>
        <p:spPr>
          <a:xfrm>
            <a:off x="4646097" y="5320482"/>
            <a:ext cx="6902468" cy="824841"/>
          </a:xfrm>
          <a:prstGeom prst="rect">
            <a:avLst/>
          </a:prstGeom>
          <a:noFill/>
        </p:spPr>
        <p:txBody>
          <a:bodyPr wrap="square" rtlCol="0" anchor="b">
            <a:spAutoFit/>
          </a:bodyPr>
          <a:lstStyle/>
          <a:p>
            <a:pPr algn="r"/>
            <a:endParaRPr lang="en-GB" sz="1400" b="0">
              <a:solidFill>
                <a:srgbClr val="FFFFFF"/>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E-MAIL</a:t>
            </a:r>
            <a:r>
              <a:rPr lang="en-GB" sz="1400" b="1" i="0">
                <a:solidFill>
                  <a:srgbClr val="FFFFFF"/>
                </a:solidFill>
                <a:latin typeface="Franklin Gothic Demi" panose="020B0603020102020204" pitchFamily="34" charset="0"/>
              </a:rPr>
              <a:t>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secretariat@eiti.org</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a:t>
            </a:r>
            <a:r>
              <a:rPr lang="en-GB" sz="1100" b="1" i="0" spc="100" baseline="0">
                <a:solidFill>
                  <a:srgbClr val="FFFFFF"/>
                </a:solidFill>
                <a:latin typeface="Franklin Gothic Demi" panose="020B0603020102020204" pitchFamily="34" charset="0"/>
              </a:rPr>
              <a:t>PHONE</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ADDRESS</a:t>
            </a:r>
            <a:r>
              <a:rPr lang="en-GB" sz="1400" b="1" i="0">
                <a:solidFill>
                  <a:srgbClr val="FFFFFF"/>
                </a:solidFill>
                <a:latin typeface="Franklin Gothic Demi" panose="020B0603020102020204" pitchFamily="34" charset="0"/>
              </a:rPr>
              <a:t> </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EITI International Secretariat,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Rådhusgata</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26, 0151 Oslo, Norway</a:t>
            </a:r>
            <a:endParaRPr lang="en-GB" sz="1400" b="0">
              <a:solidFill>
                <a:srgbClr val="FFFFFF"/>
              </a:solidFill>
              <a:latin typeface="+mn-lt"/>
            </a:endParaRPr>
          </a:p>
        </p:txBody>
      </p:sp>
    </p:spTree>
    <p:extLst>
      <p:ext uri="{BB962C8B-B14F-4D97-AF65-F5344CB8AC3E}">
        <p14:creationId xmlns:p14="http://schemas.microsoft.com/office/powerpoint/2010/main" val="321043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mn-MN" dirty="0">
                <a:latin typeface="+mj-lt"/>
              </a:rPr>
              <a:t>Гол сэдэвчилсэн чиглэлүүд</a:t>
            </a:r>
            <a:endParaRPr lang="en-GB" dirty="0">
              <a:latin typeface="+mj-lt"/>
            </a:endParaRPr>
          </a:p>
        </p:txBody>
      </p:sp>
      <p:sp>
        <p:nvSpPr>
          <p:cNvPr id="4" name="Text Placeholder 2">
            <a:extLst>
              <a:ext uri="{FF2B5EF4-FFF2-40B4-BE49-F238E27FC236}">
                <a16:creationId xmlns:a16="http://schemas.microsoft.com/office/drawing/2014/main" id="{617749F0-E2D4-B7F2-B1CA-F5331CA6A54A}"/>
              </a:ext>
            </a:extLst>
          </p:cNvPr>
          <p:cNvSpPr txBox="1">
            <a:spLocks/>
          </p:cNvSpPr>
          <p:nvPr/>
        </p:nvSpPr>
        <p:spPr>
          <a:xfrm>
            <a:off x="712635" y="4598631"/>
            <a:ext cx="2112745" cy="473535"/>
          </a:xfrm>
          <a:prstGeom prst="rect">
            <a:avLst/>
          </a:prstGeom>
        </p:spPr>
        <p:txBody>
          <a:bodyPr>
            <a:normAutofit fontScale="850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2400" b="1" dirty="0" err="1">
                <a:latin typeface="+mn-lt"/>
              </a:rPr>
              <a:t>Авлигын</a:t>
            </a:r>
            <a:r>
              <a:rPr lang="en-GB" sz="2400" b="1" dirty="0">
                <a:latin typeface="+mn-lt"/>
              </a:rPr>
              <a:t> </a:t>
            </a:r>
            <a:r>
              <a:rPr lang="en-GB" sz="2400" b="1" dirty="0" err="1">
                <a:latin typeface="+mn-lt"/>
              </a:rPr>
              <a:t>эсрэг</a:t>
            </a:r>
            <a:endParaRPr lang="en-GB" sz="2400" b="1" dirty="0">
              <a:latin typeface="+mn-lt"/>
            </a:endParaRPr>
          </a:p>
        </p:txBody>
      </p:sp>
      <p:sp>
        <p:nvSpPr>
          <p:cNvPr id="5" name="Text Placeholder 2">
            <a:extLst>
              <a:ext uri="{FF2B5EF4-FFF2-40B4-BE49-F238E27FC236}">
                <a16:creationId xmlns:a16="http://schemas.microsoft.com/office/drawing/2014/main" id="{8617DFE9-DB64-091D-25C8-997426E127C0}"/>
              </a:ext>
            </a:extLst>
          </p:cNvPr>
          <p:cNvSpPr txBox="1">
            <a:spLocks/>
          </p:cNvSpPr>
          <p:nvPr/>
        </p:nvSpPr>
        <p:spPr>
          <a:xfrm>
            <a:off x="3524415" y="4598631"/>
            <a:ext cx="2237999" cy="895555"/>
          </a:xfrm>
          <a:prstGeom prst="rect">
            <a:avLst/>
          </a:prstGeom>
        </p:spPr>
        <p:txBody>
          <a:bodyPr>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2400" b="1" dirty="0" err="1">
                <a:solidFill>
                  <a:srgbClr val="005B8C"/>
                </a:solidFill>
                <a:latin typeface="+mn-lt"/>
              </a:rPr>
              <a:t>Эрчим</a:t>
            </a:r>
            <a:r>
              <a:rPr lang="en-GB" sz="2400" b="1" dirty="0">
                <a:solidFill>
                  <a:srgbClr val="005B8C"/>
                </a:solidFill>
                <a:latin typeface="+mn-lt"/>
              </a:rPr>
              <a:t> </a:t>
            </a:r>
            <a:r>
              <a:rPr lang="en-GB" sz="2400" b="1" dirty="0" err="1">
                <a:solidFill>
                  <a:srgbClr val="005B8C"/>
                </a:solidFill>
                <a:latin typeface="+mn-lt"/>
              </a:rPr>
              <a:t>хүчний</a:t>
            </a:r>
            <a:r>
              <a:rPr lang="en-GB" sz="2400" b="1" dirty="0">
                <a:solidFill>
                  <a:srgbClr val="005B8C"/>
                </a:solidFill>
                <a:latin typeface="+mn-lt"/>
              </a:rPr>
              <a:t> </a:t>
            </a:r>
            <a:r>
              <a:rPr lang="en-GB" sz="2400" b="1" dirty="0" err="1">
                <a:solidFill>
                  <a:srgbClr val="005B8C"/>
                </a:solidFill>
                <a:latin typeface="+mn-lt"/>
              </a:rPr>
              <a:t>шилжилт</a:t>
            </a:r>
            <a:endParaRPr lang="en-GB" sz="2400" b="1" dirty="0">
              <a:solidFill>
                <a:srgbClr val="005B8C"/>
              </a:solidFill>
              <a:latin typeface="+mn-lt"/>
            </a:endParaRPr>
          </a:p>
        </p:txBody>
      </p:sp>
      <p:sp>
        <p:nvSpPr>
          <p:cNvPr id="6" name="Text Placeholder 2">
            <a:extLst>
              <a:ext uri="{FF2B5EF4-FFF2-40B4-BE49-F238E27FC236}">
                <a16:creationId xmlns:a16="http://schemas.microsoft.com/office/drawing/2014/main" id="{7BFEA63D-8823-8F73-68D9-1FF5E75707C8}"/>
              </a:ext>
            </a:extLst>
          </p:cNvPr>
          <p:cNvSpPr txBox="1">
            <a:spLocks/>
          </p:cNvSpPr>
          <p:nvPr/>
        </p:nvSpPr>
        <p:spPr>
          <a:xfrm>
            <a:off x="6314740" y="4598631"/>
            <a:ext cx="3096889" cy="895555"/>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mn-MN" sz="2400" b="1" dirty="0">
                <a:solidFill>
                  <a:srgbClr val="0090BF"/>
                </a:solidFill>
                <a:latin typeface="+mn-lt"/>
              </a:rPr>
              <a:t>Жендер</a:t>
            </a:r>
            <a:r>
              <a:rPr lang="en-GB" sz="2400" b="1" dirty="0">
                <a:solidFill>
                  <a:srgbClr val="0090BF"/>
                </a:solidFill>
                <a:latin typeface="+mn-lt"/>
              </a:rPr>
              <a:t>, </a:t>
            </a:r>
            <a:r>
              <a:rPr lang="en-GB" sz="2400" b="1" dirty="0" err="1">
                <a:solidFill>
                  <a:srgbClr val="0090BF"/>
                </a:solidFill>
                <a:latin typeface="+mn-lt"/>
              </a:rPr>
              <a:t>нийгмийн</a:t>
            </a:r>
            <a:r>
              <a:rPr lang="en-GB" sz="2400" b="1" dirty="0">
                <a:solidFill>
                  <a:srgbClr val="0090BF"/>
                </a:solidFill>
                <a:latin typeface="+mn-lt"/>
              </a:rPr>
              <a:t> </a:t>
            </a:r>
            <a:r>
              <a:rPr lang="en-GB" sz="2400" b="1" dirty="0" err="1">
                <a:solidFill>
                  <a:srgbClr val="0090BF"/>
                </a:solidFill>
                <a:latin typeface="+mn-lt"/>
              </a:rPr>
              <a:t>болон</a:t>
            </a:r>
            <a:r>
              <a:rPr lang="en-GB" sz="2400" b="1" dirty="0">
                <a:solidFill>
                  <a:srgbClr val="0090BF"/>
                </a:solidFill>
                <a:latin typeface="+mn-lt"/>
              </a:rPr>
              <a:t> </a:t>
            </a:r>
            <a:r>
              <a:rPr lang="en-GB" sz="2400" b="1" dirty="0" err="1">
                <a:solidFill>
                  <a:srgbClr val="0090BF"/>
                </a:solidFill>
                <a:latin typeface="+mn-lt"/>
              </a:rPr>
              <a:t>байгаль</a:t>
            </a:r>
            <a:r>
              <a:rPr lang="en-GB" sz="2400" b="1" dirty="0">
                <a:solidFill>
                  <a:srgbClr val="0090BF"/>
                </a:solidFill>
                <a:latin typeface="+mn-lt"/>
              </a:rPr>
              <a:t> </a:t>
            </a:r>
            <a:r>
              <a:rPr lang="en-GB" sz="2400" b="1" dirty="0" err="1">
                <a:solidFill>
                  <a:srgbClr val="0090BF"/>
                </a:solidFill>
                <a:latin typeface="+mn-lt"/>
              </a:rPr>
              <a:t>орчны</a:t>
            </a:r>
            <a:r>
              <a:rPr lang="en-GB" sz="2400" b="1" dirty="0">
                <a:solidFill>
                  <a:srgbClr val="0090BF"/>
                </a:solidFill>
                <a:latin typeface="+mn-lt"/>
              </a:rPr>
              <a:t> </a:t>
            </a:r>
            <a:r>
              <a:rPr lang="en-GB" sz="2400" b="1" dirty="0" err="1">
                <a:solidFill>
                  <a:srgbClr val="0090BF"/>
                </a:solidFill>
                <a:latin typeface="+mn-lt"/>
              </a:rPr>
              <a:t>асуудал</a:t>
            </a:r>
            <a:endParaRPr lang="en-GB" sz="2400" b="1" dirty="0">
              <a:solidFill>
                <a:srgbClr val="0090BF"/>
              </a:solidFill>
              <a:latin typeface="+mn-lt"/>
            </a:endParaRPr>
          </a:p>
        </p:txBody>
      </p:sp>
      <p:sp>
        <p:nvSpPr>
          <p:cNvPr id="7" name="Text Placeholder 2">
            <a:extLst>
              <a:ext uri="{FF2B5EF4-FFF2-40B4-BE49-F238E27FC236}">
                <a16:creationId xmlns:a16="http://schemas.microsoft.com/office/drawing/2014/main" id="{C74082DF-A30D-662E-81F5-90D83A588A31}"/>
              </a:ext>
            </a:extLst>
          </p:cNvPr>
          <p:cNvSpPr txBox="1">
            <a:spLocks/>
          </p:cNvSpPr>
          <p:nvPr/>
        </p:nvSpPr>
        <p:spPr>
          <a:xfrm>
            <a:off x="9251774" y="4598630"/>
            <a:ext cx="2341188" cy="1064371"/>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2400" b="1" dirty="0" err="1">
                <a:solidFill>
                  <a:srgbClr val="00C3F0"/>
                </a:solidFill>
                <a:latin typeface="+mn-lt"/>
              </a:rPr>
              <a:t>Орлого</a:t>
            </a:r>
            <a:r>
              <a:rPr lang="en-GB" sz="2400" b="1" dirty="0">
                <a:solidFill>
                  <a:srgbClr val="00C3F0"/>
                </a:solidFill>
                <a:latin typeface="+mn-lt"/>
              </a:rPr>
              <a:t> </a:t>
            </a:r>
            <a:r>
              <a:rPr lang="mn-MN" sz="2400" b="1" dirty="0">
                <a:solidFill>
                  <a:srgbClr val="00C3F0"/>
                </a:solidFill>
                <a:latin typeface="+mn-lt"/>
              </a:rPr>
              <a:t>төвлөрүүлэлт</a:t>
            </a:r>
            <a:endParaRPr lang="en-GB" sz="2400" b="1" dirty="0">
              <a:solidFill>
                <a:srgbClr val="00C3F0"/>
              </a:solidFill>
              <a:latin typeface="+mn-lt"/>
            </a:endParaRPr>
          </a:p>
        </p:txBody>
      </p:sp>
      <p:pic>
        <p:nvPicPr>
          <p:cNvPr id="8" name="Picture 7">
            <a:extLst>
              <a:ext uri="{FF2B5EF4-FFF2-40B4-BE49-F238E27FC236}">
                <a16:creationId xmlns:a16="http://schemas.microsoft.com/office/drawing/2014/main" id="{B72694E9-1A4B-B7F5-EE98-F8E76BC05A36}"/>
              </a:ext>
            </a:extLst>
          </p:cNvPr>
          <p:cNvPicPr>
            <a:picLocks noChangeAspect="1"/>
          </p:cNvPicPr>
          <p:nvPr/>
        </p:nvPicPr>
        <p:blipFill>
          <a:blip r:embed="rId3"/>
          <a:srcRect/>
          <a:stretch/>
        </p:blipFill>
        <p:spPr>
          <a:xfrm>
            <a:off x="9535328" y="2479348"/>
            <a:ext cx="1774081" cy="1774081"/>
          </a:xfrm>
          <a:prstGeom prst="rect">
            <a:avLst/>
          </a:prstGeom>
        </p:spPr>
      </p:pic>
      <p:pic>
        <p:nvPicPr>
          <p:cNvPr id="9" name="Picture 8">
            <a:extLst>
              <a:ext uri="{FF2B5EF4-FFF2-40B4-BE49-F238E27FC236}">
                <a16:creationId xmlns:a16="http://schemas.microsoft.com/office/drawing/2014/main" id="{8933B720-3476-D5EA-17CA-7F8F72D05749}"/>
              </a:ext>
            </a:extLst>
          </p:cNvPr>
          <p:cNvPicPr>
            <a:picLocks noChangeAspect="1"/>
          </p:cNvPicPr>
          <p:nvPr/>
        </p:nvPicPr>
        <p:blipFill>
          <a:blip r:embed="rId4"/>
          <a:srcRect/>
          <a:stretch/>
        </p:blipFill>
        <p:spPr>
          <a:xfrm flipH="1">
            <a:off x="6621154" y="2491175"/>
            <a:ext cx="1750427" cy="1750427"/>
          </a:xfrm>
          <a:prstGeom prst="rect">
            <a:avLst/>
          </a:prstGeom>
        </p:spPr>
      </p:pic>
      <p:pic>
        <p:nvPicPr>
          <p:cNvPr id="10" name="Picture 9">
            <a:extLst>
              <a:ext uri="{FF2B5EF4-FFF2-40B4-BE49-F238E27FC236}">
                <a16:creationId xmlns:a16="http://schemas.microsoft.com/office/drawing/2014/main" id="{CA0498B5-E943-8BA9-4960-58D3379D701D}"/>
              </a:ext>
            </a:extLst>
          </p:cNvPr>
          <p:cNvPicPr>
            <a:picLocks noChangeAspect="1"/>
          </p:cNvPicPr>
          <p:nvPr/>
        </p:nvPicPr>
        <p:blipFill>
          <a:blip r:embed="rId5"/>
          <a:srcRect/>
          <a:stretch/>
        </p:blipFill>
        <p:spPr>
          <a:xfrm>
            <a:off x="3819795" y="2547583"/>
            <a:ext cx="1637613" cy="1637613"/>
          </a:xfrm>
          <a:prstGeom prst="rect">
            <a:avLst/>
          </a:prstGeom>
        </p:spPr>
      </p:pic>
      <p:pic>
        <p:nvPicPr>
          <p:cNvPr id="11" name="Picture 10">
            <a:extLst>
              <a:ext uri="{FF2B5EF4-FFF2-40B4-BE49-F238E27FC236}">
                <a16:creationId xmlns:a16="http://schemas.microsoft.com/office/drawing/2014/main" id="{389A27D1-EED8-E0F6-DD98-418D8378A954}"/>
              </a:ext>
            </a:extLst>
          </p:cNvPr>
          <p:cNvPicPr>
            <a:picLocks noChangeAspect="1"/>
          </p:cNvPicPr>
          <p:nvPr/>
        </p:nvPicPr>
        <p:blipFill>
          <a:blip r:embed="rId6"/>
          <a:srcRect/>
          <a:stretch/>
        </p:blipFill>
        <p:spPr>
          <a:xfrm>
            <a:off x="881968" y="2479348"/>
            <a:ext cx="1774081" cy="1774081"/>
          </a:xfrm>
          <a:prstGeom prst="rect">
            <a:avLst/>
          </a:prstGeom>
        </p:spPr>
      </p:pic>
    </p:spTree>
    <p:extLst>
      <p:ext uri="{BB962C8B-B14F-4D97-AF65-F5344CB8AC3E}">
        <p14:creationId xmlns:p14="http://schemas.microsoft.com/office/powerpoint/2010/main" val="51734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BAE911-CAE5-FE4D-538C-4B05B30C0C0E}"/>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en-GB" dirty="0" err="1">
                <a:latin typeface="+mn-lt"/>
              </a:rPr>
              <a:t>Авлигын</a:t>
            </a:r>
            <a:r>
              <a:rPr lang="en-GB" dirty="0">
                <a:latin typeface="+mn-lt"/>
              </a:rPr>
              <a:t> </a:t>
            </a:r>
            <a:r>
              <a:rPr lang="en-GB" dirty="0" err="1">
                <a:latin typeface="+mn-lt"/>
              </a:rPr>
              <a:t>эсрэг</a:t>
            </a:r>
            <a:endParaRPr lang="en-GB" dirty="0">
              <a:latin typeface="+mn-lt"/>
            </a:endParaRP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5954935" cy="2787654"/>
          </a:xfrm>
        </p:spPr>
        <p:txBody>
          <a:bodyPr>
            <a:normAutofit/>
          </a:bodyPr>
          <a:lstStyle/>
          <a:p>
            <a:pPr marL="0" indent="0">
              <a:buNone/>
            </a:pPr>
            <a:r>
              <a:rPr lang="mn-MN" sz="2400" dirty="0">
                <a:latin typeface="+mn-lt"/>
              </a:rPr>
              <a:t>Шинэ заалтууд нь байгалийн баялгийн салбар дахь </a:t>
            </a:r>
            <a:r>
              <a:rPr lang="mn-MN" sz="2400" b="1" dirty="0">
                <a:solidFill>
                  <a:srgbClr val="0090BF"/>
                </a:solidFill>
                <a:latin typeface="+mn-lt"/>
              </a:rPr>
              <a:t>авлигын эрсдэлийг тодорхойлж, шийдвэрлэхийн тулд </a:t>
            </a:r>
            <a:r>
              <a:rPr lang="mn-MN" sz="2400" dirty="0">
                <a:latin typeface="+mn-lt"/>
              </a:rPr>
              <a:t>ОҮИТБС-ын дэд бүтцийг ашиглах улс орон, компаниудын боломжийг сайжруулах юм.</a:t>
            </a:r>
          </a:p>
        </p:txBody>
      </p:sp>
      <p:sp>
        <p:nvSpPr>
          <p:cNvPr id="5" name="Rectangle 4">
            <a:extLst>
              <a:ext uri="{FF2B5EF4-FFF2-40B4-BE49-F238E27FC236}">
                <a16:creationId xmlns:a16="http://schemas.microsoft.com/office/drawing/2014/main" id="{3DB4C360-DDDB-802D-E96C-A5160824377C}"/>
              </a:ext>
            </a:extLst>
          </p:cNvPr>
          <p:cNvSpPr/>
          <p:nvPr/>
        </p:nvSpPr>
        <p:spPr>
          <a:xfrm>
            <a:off x="7414053" y="-1"/>
            <a:ext cx="4777946" cy="6858000"/>
          </a:xfrm>
          <a:prstGeom prst="rect">
            <a:avLst/>
          </a:prstGeom>
          <a:solidFill>
            <a:srgbClr val="002157">
              <a:alpha val="852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2EF8A0E-68F7-2763-AF98-BF1706A08A2E}"/>
              </a:ext>
            </a:extLst>
          </p:cNvPr>
          <p:cNvPicPr>
            <a:picLocks noChangeAspect="1"/>
          </p:cNvPicPr>
          <p:nvPr/>
        </p:nvPicPr>
        <p:blipFill>
          <a:blip r:embed="rId4"/>
          <a:srcRect/>
          <a:stretch/>
        </p:blipFill>
        <p:spPr>
          <a:xfrm>
            <a:off x="8007232" y="1633205"/>
            <a:ext cx="3591589" cy="3591589"/>
          </a:xfrm>
          <a:prstGeom prst="rect">
            <a:avLst/>
          </a:prstGeom>
        </p:spPr>
      </p:pic>
    </p:spTree>
    <p:extLst>
      <p:ext uri="{BB962C8B-B14F-4D97-AF65-F5344CB8AC3E}">
        <p14:creationId xmlns:p14="http://schemas.microsoft.com/office/powerpoint/2010/main" val="228535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mn-MN" dirty="0"/>
              <a:t>ОҮИТБС-ын зорилтууд болон олон талт бүлгийн ажилд авлигатай тэмцэх асуудлыг тусгах</a:t>
            </a:r>
            <a:endParaRPr lang="en-GB" dirty="0"/>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fontScale="85000" lnSpcReduction="20000"/>
          </a:bodyPr>
          <a:lstStyle/>
          <a:p>
            <a:r>
              <a:rPr lang="mn-MN" sz="2400" dirty="0"/>
              <a:t>ОҮИТБС-ын зарим шаардлагын зорилго нь </a:t>
            </a:r>
            <a:r>
              <a:rPr lang="mn-MN" sz="2400" b="1" dirty="0">
                <a:solidFill>
                  <a:srgbClr val="0090BF"/>
                </a:solidFill>
              </a:rPr>
              <a:t>авлигын эрсдэлийг </a:t>
            </a:r>
            <a:r>
              <a:rPr lang="mn-MN" sz="2400" dirty="0"/>
              <a:t>(тухайлбал, тусгай зөвшөөрөл олгох, эцсийн өмчлөл зэрэг) шийдвэрлэх шаардлагатай гэж заасан байдаг.</a:t>
            </a:r>
          </a:p>
          <a:p>
            <a:r>
              <a:rPr lang="mn-MN" sz="2400" dirty="0"/>
              <a:t>ОҮИТБС-ын хэрэгжилт нь авлигатай тэмцэх хүчин чармайлтыг бэхжүүлж, үндэсний хэмжээнд хамааралтай бусад </a:t>
            </a:r>
            <a:r>
              <a:rPr lang="mn-MN" sz="2400" b="1" dirty="0">
                <a:solidFill>
                  <a:srgbClr val="0090BF"/>
                </a:solidFill>
              </a:rPr>
              <a:t>засаглалын асуудлыг шийдвэрлэхэд илүү анхаарал хандуулахын </a:t>
            </a:r>
            <a:r>
              <a:rPr lang="mn-MN" sz="2400" dirty="0"/>
              <a:t>тулд олон талт талууд олборлох салбарын засаглалтай холбоотой асуудлыг авч үзэх шаардлагатай.</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dirty="0" err="1">
                <a:solidFill>
                  <a:srgbClr val="0090BF"/>
                </a:solidFill>
              </a:rPr>
              <a:t>Шаардлагууд</a:t>
            </a:r>
            <a:r>
              <a:rPr lang="en-GB" sz="2400" i="1" dirty="0">
                <a:solidFill>
                  <a:srgbClr val="0090BF"/>
                </a:solidFill>
              </a:rPr>
              <a:t> 1.4, 1.5, 2.1 </a:t>
            </a:r>
            <a:r>
              <a:rPr lang="mn-MN" sz="2400" i="1" dirty="0">
                <a:solidFill>
                  <a:srgbClr val="0090BF"/>
                </a:solidFill>
              </a:rPr>
              <a:t>ба </a:t>
            </a:r>
            <a:r>
              <a:rPr lang="en-GB" sz="2400" i="1" dirty="0">
                <a:solidFill>
                  <a:srgbClr val="0090BF"/>
                </a:solidFill>
              </a:rPr>
              <a:t>7.1 </a:t>
            </a:r>
          </a:p>
        </p:txBody>
      </p:sp>
    </p:spTree>
    <p:extLst>
      <p:ext uri="{BB962C8B-B14F-4D97-AF65-F5344CB8AC3E}">
        <p14:creationId xmlns:p14="http://schemas.microsoft.com/office/powerpoint/2010/main" val="131717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ru-RU" dirty="0"/>
              <a:t>Компаниудын авлигатай тэмцэх бодлого, үйл ажиллагааг ил тод болгох</a:t>
            </a:r>
            <a:endParaRPr lang="en-GB" dirty="0"/>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686930"/>
          </a:xfrm>
        </p:spPr>
        <p:txBody>
          <a:bodyPr>
            <a:normAutofit fontScale="92500" lnSpcReduction="10000"/>
          </a:bodyPr>
          <a:lstStyle/>
          <a:p>
            <a:r>
              <a:rPr lang="mn-MN" sz="2200" dirty="0"/>
              <a:t>Тайлан гаргаж буй бүх аж ахуйн нэгжүүд, төрийн өмчит аж ахуйн нэгжүүд </a:t>
            </a:r>
            <a:r>
              <a:rPr lang="mn-MN" sz="2200" b="1" dirty="0">
                <a:solidFill>
                  <a:srgbClr val="0090BF"/>
                </a:solidFill>
              </a:rPr>
              <a:t>авлигын эсрэг бодлогоо </a:t>
            </a:r>
            <a:r>
              <a:rPr lang="mn-MN" sz="2200" dirty="0"/>
              <a:t>нийтлэх явдал нь хүлээлттэй байна. </a:t>
            </a:r>
            <a:r>
              <a:rPr lang="en-GB" sz="2200" b="1" dirty="0">
                <a:solidFill>
                  <a:srgbClr val="0090BF"/>
                </a:solidFill>
              </a:rPr>
              <a:t> </a:t>
            </a:r>
          </a:p>
          <a:p>
            <a:r>
              <a:rPr lang="mn-MN" sz="2200" dirty="0"/>
              <a:t>Олон талт оролцогчдын бүлгүүдэд оролцож буй компаниуд </a:t>
            </a:r>
            <a:r>
              <a:rPr lang="mn-MN" sz="2200" b="1" dirty="0">
                <a:solidFill>
                  <a:srgbClr val="0090BF"/>
                </a:solidFill>
              </a:rPr>
              <a:t>нарийн шалгалтын үйл явцад </a:t>
            </a:r>
            <a:r>
              <a:rPr lang="mn-MN" sz="2200" dirty="0"/>
              <a:t>оролцох ёстой.</a:t>
            </a:r>
          </a:p>
          <a:p>
            <a:r>
              <a:rPr lang="mn-MN" sz="2200" dirty="0"/>
              <a:t>ТӨК нь  хамтран ажилладаг төлөөлөлгч, эсхүл зуучлагч, ханган, нийлүүлэгч, туслан гүйцэтгэгч нарынхаа эцсийн өмчлөгчдийг ил тод болгоно.</a:t>
            </a:r>
            <a:r>
              <a:rPr lang="en-GB" sz="2200" dirty="0"/>
              <a:t> </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dirty="0" err="1">
                <a:solidFill>
                  <a:srgbClr val="0090BF"/>
                </a:solidFill>
              </a:rPr>
              <a:t>Шаардлагууд</a:t>
            </a:r>
            <a:r>
              <a:rPr lang="en-GB" sz="2400" i="1" dirty="0">
                <a:solidFill>
                  <a:srgbClr val="0090BF"/>
                </a:solidFill>
              </a:rPr>
              <a:t> 1.2 </a:t>
            </a:r>
            <a:r>
              <a:rPr lang="mn-MN" sz="2400" i="1" dirty="0">
                <a:solidFill>
                  <a:srgbClr val="0090BF"/>
                </a:solidFill>
              </a:rPr>
              <a:t>ба </a:t>
            </a:r>
            <a:r>
              <a:rPr lang="en-GB" sz="2400" i="1" dirty="0">
                <a:solidFill>
                  <a:srgbClr val="0090BF"/>
                </a:solidFill>
              </a:rPr>
              <a:t>2.6</a:t>
            </a:r>
          </a:p>
        </p:txBody>
      </p:sp>
    </p:spTree>
    <p:extLst>
      <p:ext uri="{BB962C8B-B14F-4D97-AF65-F5344CB8AC3E}">
        <p14:creationId xmlns:p14="http://schemas.microsoft.com/office/powerpoint/2010/main" val="150627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9274911" cy="1196510"/>
          </a:xfrm>
        </p:spPr>
        <p:txBody>
          <a:bodyPr/>
          <a:lstStyle/>
          <a:p>
            <a:r>
              <a:rPr lang="mn-MN" dirty="0"/>
              <a:t>Эцсийн өмчлөгчөөх тооцох, мэдээлэх эзэмшлийн босго</a:t>
            </a:r>
            <a:endParaRPr lang="en-GB" dirty="0"/>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686930"/>
          </a:xfrm>
        </p:spPr>
        <p:txBody>
          <a:bodyPr>
            <a:normAutofit/>
          </a:bodyPr>
          <a:lstStyle/>
          <a:p>
            <a:r>
              <a:rPr lang="mn-MN" sz="2200" dirty="0"/>
              <a:t>Улс орнууд </a:t>
            </a:r>
            <a:r>
              <a:rPr lang="mn-MN" sz="2200" b="1" dirty="0">
                <a:solidFill>
                  <a:srgbClr val="0090BF"/>
                </a:solidFill>
              </a:rPr>
              <a:t>10% ба түүнээс доош </a:t>
            </a:r>
            <a:r>
              <a:rPr lang="mn-MN" sz="2200" dirty="0"/>
              <a:t>өмчлөлийн босго тогтоохыг зөвлөж байна</a:t>
            </a:r>
          </a:p>
          <a:p>
            <a:r>
              <a:rPr lang="mn-MN" sz="2200" dirty="0"/>
              <a:t>Улс орнууд аливаа компанид шууд болон шууд бусаар ашиг сонирхлыг эзэмшдэг </a:t>
            </a:r>
            <a:r>
              <a:rPr lang="mn-MN" sz="2200" b="1" dirty="0">
                <a:solidFill>
                  <a:srgbClr val="0090BF"/>
                </a:solidFill>
              </a:rPr>
              <a:t>улс төрд нөлөө бүхий этгээд </a:t>
            </a:r>
            <a:r>
              <a:rPr lang="mn-MN" sz="2200" dirty="0"/>
              <a:t>(</a:t>
            </a:r>
            <a:r>
              <a:rPr lang="en-GB" sz="2200" dirty="0"/>
              <a:t>PEP) </a:t>
            </a:r>
            <a:r>
              <a:rPr lang="mn-MN" sz="2200" dirty="0"/>
              <a:t>өмчийн түвшингээс үл хамааран ил болгохыг компаниудаас шаардах шаардлагатай.</a:t>
            </a:r>
            <a:endParaRPr lang="en-GB" sz="2200" dirty="0"/>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mn-MN" sz="2400" i="1" dirty="0">
                <a:solidFill>
                  <a:srgbClr val="0090BF"/>
                </a:solidFill>
              </a:rPr>
              <a:t>Шаардлага</a:t>
            </a:r>
            <a:r>
              <a:rPr lang="en-GB" sz="2400" i="1" dirty="0">
                <a:solidFill>
                  <a:srgbClr val="0090BF"/>
                </a:solidFill>
              </a:rPr>
              <a:t> 2.5</a:t>
            </a:r>
          </a:p>
        </p:txBody>
      </p:sp>
    </p:spTree>
    <p:extLst>
      <p:ext uri="{BB962C8B-B14F-4D97-AF65-F5344CB8AC3E}">
        <p14:creationId xmlns:p14="http://schemas.microsoft.com/office/powerpoint/2010/main" val="266428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800AC7-7E5D-C245-E41B-C6AF25FB1341}"/>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en-GB"/>
              <a:t>Эрчим хүчний шилжилт</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5954935" cy="2787654"/>
          </a:xfrm>
        </p:spPr>
        <p:txBody>
          <a:bodyPr>
            <a:normAutofit lnSpcReduction="10000"/>
          </a:bodyPr>
          <a:lstStyle/>
          <a:p>
            <a:pPr marL="0" indent="0">
              <a:buNone/>
            </a:pPr>
            <a:r>
              <a:rPr lang="en-GB" sz="2400" dirty="0" err="1"/>
              <a:t>Шинэ</a:t>
            </a:r>
            <a:r>
              <a:rPr lang="en-GB" sz="2400" dirty="0"/>
              <a:t> </a:t>
            </a:r>
            <a:r>
              <a:rPr lang="en-GB" sz="2400" dirty="0" err="1"/>
              <a:t>заалтууд</a:t>
            </a:r>
            <a:r>
              <a:rPr lang="mn-MN" sz="2400" dirty="0"/>
              <a:t> нь эрчим хүчний шилжилтийн нөлөөг ил болгох, олон нийтийн хэлэлцүүлгийг дэмжих, холбогдох бодлогыг ил болгох, зах зээлийн янз бүрийн нөхцөл байдлаар тооцсон газрын тос, хий, ашигт малтмалын хүлээгдэж буй орлогыг ил болгох хэрэгтэй.</a:t>
            </a:r>
            <a:r>
              <a:rPr lang="en-GB" sz="2400" dirty="0"/>
              <a:t> </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5B8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biLevel thresh="25000"/>
          </a:blip>
          <a:srcRect/>
          <a:stretch/>
        </p:blipFill>
        <p:spPr>
          <a:xfrm>
            <a:off x="8007232" y="1633205"/>
            <a:ext cx="3591589" cy="3591589"/>
          </a:xfrm>
          <a:prstGeom prst="rect">
            <a:avLst/>
          </a:prstGeom>
        </p:spPr>
      </p:pic>
    </p:spTree>
    <p:extLst>
      <p:ext uri="{BB962C8B-B14F-4D97-AF65-F5344CB8AC3E}">
        <p14:creationId xmlns:p14="http://schemas.microsoft.com/office/powerpoint/2010/main" val="383859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047355" cy="1196510"/>
          </a:xfrm>
        </p:spPr>
        <p:txBody>
          <a:bodyPr/>
          <a:lstStyle/>
          <a:p>
            <a:r>
              <a:rPr lang="mn-MN" dirty="0">
                <a:latin typeface="+mj-lt"/>
              </a:rPr>
              <a:t>Эрчим хүчний шилжилтийн бодлогын талаарх ойлголтыг нэмэгдүүлэх</a:t>
            </a:r>
            <a:endParaRPr lang="en-GB" dirty="0">
              <a:latin typeface="+mj-lt"/>
            </a:endParaRP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799470"/>
          </a:xfrm>
        </p:spPr>
        <p:txBody>
          <a:bodyPr>
            <a:normAutofit fontScale="92500" lnSpcReduction="20000"/>
          </a:bodyPr>
          <a:lstStyle/>
          <a:p>
            <a:r>
              <a:rPr lang="mn-MN" sz="2400" dirty="0"/>
              <a:t>Улс орнуудын эрчим хүчний </a:t>
            </a:r>
            <a:r>
              <a:rPr lang="mn-MN" sz="2400" b="1" dirty="0">
                <a:solidFill>
                  <a:srgbClr val="0090BF"/>
                </a:solidFill>
              </a:rPr>
              <a:t>шилжилттэй холбоотой амлалт, бодлого, төлөвлөгөөгөө </a:t>
            </a:r>
            <a:r>
              <a:rPr lang="mn-MN" sz="2400" dirty="0"/>
              <a:t>ил болгох шаардлагатай</a:t>
            </a:r>
          </a:p>
          <a:p>
            <a:r>
              <a:rPr lang="mn-MN" sz="2400" dirty="0"/>
              <a:t>Тухайн салбарт хамааралтай </a:t>
            </a:r>
            <a:r>
              <a:rPr lang="mn-MN" sz="2400" b="1" dirty="0">
                <a:solidFill>
                  <a:srgbClr val="0090BF"/>
                </a:solidFill>
              </a:rPr>
              <a:t>төрийн татаасыг </a:t>
            </a:r>
            <a:r>
              <a:rPr lang="mn-MN" sz="2400" dirty="0"/>
              <a:t>ил тод болгохыг улс орнууд дэмжиж байна</a:t>
            </a:r>
          </a:p>
          <a:p>
            <a:r>
              <a:rPr lang="mn-MN" sz="2400" dirty="0">
                <a:latin typeface="Franklin Gothic Book" panose="020B0503020102020204" pitchFamily="34" charset="0"/>
                <a:ea typeface="Cambria" panose="02040503050406030204" pitchFamily="18" charset="0"/>
                <a:cs typeface="Arial" panose="020B0604020202020204" pitchFamily="34" charset="0"/>
              </a:rPr>
              <a:t>Улс орнууд </a:t>
            </a:r>
            <a:r>
              <a:rPr lang="mn-MN" sz="2400" b="1" dirty="0">
                <a:solidFill>
                  <a:srgbClr val="0090BF"/>
                </a:solidFill>
                <a:latin typeface="Franklin Gothic Book" panose="020B0503020102020204" pitchFamily="34" charset="0"/>
                <a:ea typeface="Cambria" panose="02040503050406030204" pitchFamily="18" charset="0"/>
                <a:cs typeface="Arial" panose="020B0604020202020204" pitchFamily="34" charset="0"/>
              </a:rPr>
              <a:t>нүүрстөрөгчийн үнэ тогтоох механизм, нүүрстөрөгчийн татвар</a:t>
            </a:r>
            <a:r>
              <a:rPr lang="mn-MN" sz="2400" dirty="0">
                <a:latin typeface="Franklin Gothic Book" panose="020B0503020102020204" pitchFamily="34" charset="0"/>
                <a:ea typeface="Cambria" panose="02040503050406030204" pitchFamily="18" charset="0"/>
                <a:cs typeface="Arial" panose="020B0604020202020204" pitchFamily="34" charset="0"/>
              </a:rPr>
              <a:t>, мөн хийгдэж буй аливаа шинэчлэлийн хураангуй мэдээллийг ил тод болгохыг хөхүүлэн дэмжиж байна.</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mn-MN" sz="2400" i="1" dirty="0">
                <a:solidFill>
                  <a:srgbClr val="0090BF"/>
                </a:solidFill>
              </a:rPr>
              <a:t>Шаардлага</a:t>
            </a:r>
            <a:r>
              <a:rPr lang="en-GB" sz="2400" i="1" dirty="0">
                <a:solidFill>
                  <a:srgbClr val="0090BF"/>
                </a:solidFill>
              </a:rPr>
              <a:t> 2.1</a:t>
            </a:r>
          </a:p>
        </p:txBody>
      </p:sp>
    </p:spTree>
    <p:extLst>
      <p:ext uri="{BB962C8B-B14F-4D97-AF65-F5344CB8AC3E}">
        <p14:creationId xmlns:p14="http://schemas.microsoft.com/office/powerpoint/2010/main" val="3426550075"/>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822F89D2-8C55-8B4B-88BB-245ADC139331}" vid="{7C9ED5B2-BBF2-DF45-8D59-C876243C5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c4d7596-7f32-41a8-9a95-4275d9a1ea6b" xsi:nil="true"/>
    <lcf76f155ced4ddcb4097134ff3c332f xmlns="d9eb0d81-beec-4074-bc6f-8be1131940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BB3B790D4CD34F81FC0BEB718ECEB9" ma:contentTypeVersion="16" ma:contentTypeDescription="Create a new document." ma:contentTypeScope="" ma:versionID="2b3c60c549791b94e1de36215c3a607c">
  <xsd:schema xmlns:xsd="http://www.w3.org/2001/XMLSchema" xmlns:xs="http://www.w3.org/2001/XMLSchema" xmlns:p="http://schemas.microsoft.com/office/2006/metadata/properties" xmlns:ns2="d9eb0d81-beec-4074-bc6f-8be11319408c" xmlns:ns3="ec4d7596-7f32-41a8-9a95-4275d9a1ea6b" targetNamespace="http://schemas.microsoft.com/office/2006/metadata/properties" ma:root="true" ma:fieldsID="d2eef05631ed337cff00ecc2bca7ad97" ns2:_="" ns3:_="">
    <xsd:import namespace="d9eb0d81-beec-4074-bc6f-8be11319408c"/>
    <xsd:import namespace="ec4d7596-7f32-41a8-9a95-4275d9a1ea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0d81-beec-4074-bc6f-8be113194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b58f297-623d-4bc9-82bf-53ab639f8509"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d7596-7f32-41a8-9a95-4275d9a1ea6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2dc68c-65b9-457f-ba02-173d769ec880}" ma:internalName="TaxCatchAll" ma:showField="CatchAllData" ma:web="ec4d7596-7f32-41a8-9a95-4275d9a1ea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C80A8-A295-46CA-AF22-82C68DB35933}">
  <ds:schemaRefs>
    <ds:schemaRef ds:uri="http://schemas.microsoft.com/sharepoint/v3/contenttype/forms"/>
  </ds:schemaRefs>
</ds:datastoreItem>
</file>

<file path=customXml/itemProps2.xml><?xml version="1.0" encoding="utf-8"?>
<ds:datastoreItem xmlns:ds="http://schemas.openxmlformats.org/officeDocument/2006/customXml" ds:itemID="{52BB9246-1D15-49BF-90DE-50031989DE62}">
  <ds:schemaRefs>
    <ds:schemaRef ds:uri="d9eb0d81-beec-4074-bc6f-8be11319408c"/>
    <ds:schemaRef ds:uri="ec4d7596-7f32-41a8-9a95-4275d9a1ea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335E160-9D90-40D5-AC28-A29617C72EA1}">
  <ds:schemaRefs>
    <ds:schemaRef ds:uri="d9eb0d81-beec-4074-bc6f-8be11319408c"/>
    <ds:schemaRef ds:uri="ec4d7596-7f32-41a8-9a95-4275d9a1ea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EITItheme1</Template>
  <TotalTime>1060</TotalTime>
  <Words>2849</Words>
  <Application>Microsoft Office PowerPoint</Application>
  <PresentationFormat>Widescreen</PresentationFormat>
  <Paragraphs>196</Paragraphs>
  <Slides>25</Slides>
  <Notes>23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Franklin Gothic Book</vt:lpstr>
      <vt:lpstr>Franklin Gothic Demi</vt:lpstr>
      <vt:lpstr>EITItheme1</vt:lpstr>
      <vt:lpstr>PowerPoint Presentation</vt:lpstr>
      <vt:lpstr>ОҮИТБС Стандарт 2023</vt:lpstr>
      <vt:lpstr>Гол сэдэвчилсэн чиглэлүүд</vt:lpstr>
      <vt:lpstr>Авлигын эсрэг</vt:lpstr>
      <vt:lpstr>ОҮИТБС-ын зорилтууд болон олон талт бүлгийн ажилд авлигатай тэмцэх асуудлыг тусгах</vt:lpstr>
      <vt:lpstr>Компаниудын авлигатай тэмцэх бодлого, үйл ажиллагааг ил тод болгох</vt:lpstr>
      <vt:lpstr>Эцсийн өмчлөгчөөх тооцох, мэдээлэх эзэмшлийн босго</vt:lpstr>
      <vt:lpstr>Эрчим хүчний шилжилт</vt:lpstr>
      <vt:lpstr>Эрчим хүчний шилжилтийн бодлогын талаарх ойлголтыг нэмэгдүүлэх</vt:lpstr>
      <vt:lpstr>Лиценз олголт болон нөөцийн тухай ойлголт</vt:lpstr>
      <vt:lpstr>Ирээдүйн орлогоос юу хүлээж байгааг мэдэх</vt:lpstr>
      <vt:lpstr>Жендер, нийгэм, байгаль орчин</vt:lpstr>
      <vt:lpstr>Олон нийтийн хэлэлцүүлэг, зөвшөөрлийн талаар мэдээлэх</vt:lpstr>
      <vt:lpstr>Нийгэмд үзүүлэх үр өгөөжийн талаарх хүйсээр өгөгдөл мэдээллээ ангилах</vt:lpstr>
      <vt:lpstr>Хөдөлмөр эрхлэлтийн талаарх дэлгэрэнгүй мэдээлэл</vt:lpstr>
      <vt:lpstr>Байгаль орчин, нийгэм, жендэрийн нөлөөллийн үнэлгээ</vt:lpstr>
      <vt:lpstr>Орлого төвлөрүүлэлт</vt:lpstr>
      <vt:lpstr>Үйлдвэрлэл, экспортын талаар илүү чанартай ил тод мэдээлэл</vt:lpstr>
      <vt:lpstr>Компаниудын зардлыг шилэн болгох</vt:lpstr>
      <vt:lpstr>Орлогыг ил тод болгох илүү хялбар үйл явцад хүрэх замнал</vt:lpstr>
      <vt:lpstr>Гэрээний ил тод байдлыг бэхжүүлэх</vt:lpstr>
      <vt:lpstr>Гэрээний ил тод байдлыг бэхжүүлэх</vt:lpstr>
      <vt:lpstr>Шилжилтийн зохицуулалт</vt:lpstr>
      <vt:lpstr>Украинд үзүүлэх үр дагавар</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Pilliard</dc:creator>
  <cp:lastModifiedBy>Khosbayar Bazarsad</cp:lastModifiedBy>
  <cp:revision>31</cp:revision>
  <cp:lastPrinted>2023-06-23T10:13:05Z</cp:lastPrinted>
  <dcterms:created xsi:type="dcterms:W3CDTF">2020-01-10T14:54:35Z</dcterms:created>
  <dcterms:modified xsi:type="dcterms:W3CDTF">2025-06-24T02:41:00Z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0x010100F6BB3B790D4CD34F81FC0BEB718ECEB9</vt:lpwstr>
  </property>
  <property fmtid="{D5CDD505-2E9C-101B-9397-08002B2CF9AE}" pid="3" name="MediaServiceImageTags">
    <vt:lpwstr/>
  </property>
</Properties>
</file>